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18288000" cy="10287000"/>
  <p:notesSz cx="6858000" cy="9144000"/>
  <p:embeddedFontLst>
    <p:embeddedFont>
      <p:font typeface="Inter Medium" charset="1" panose="02000503000000020004"/>
      <p:regular r:id="rId10"/>
    </p:embeddedFont>
    <p:embeddedFont>
      <p:font typeface="Inter Bold" charset="1" panose="020B0802030000000004"/>
      <p:regular r:id="rId11"/>
    </p:embeddedFont>
    <p:embeddedFont>
      <p:font typeface="Inter Bold Italics" charset="1" panose="020B08020300000000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318351" y="3538649"/>
            <a:ext cx="7787799" cy="5214581"/>
          </a:xfrm>
          <a:custGeom>
            <a:avLst/>
            <a:gdLst/>
            <a:ahLst/>
            <a:cxnLst/>
            <a:rect r="r" b="b" t="t" l="l"/>
            <a:pathLst>
              <a:path h="5214581" w="7787799">
                <a:moveTo>
                  <a:pt x="0" y="0"/>
                </a:moveTo>
                <a:lnTo>
                  <a:pt x="7787799" y="0"/>
                </a:lnTo>
                <a:lnTo>
                  <a:pt x="7787799" y="5214581"/>
                </a:lnTo>
                <a:lnTo>
                  <a:pt x="0" y="52145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580604" y="7248934"/>
            <a:ext cx="3493261" cy="11487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Less endurance and stamina </a:t>
            </a:r>
          </a:p>
        </p:txBody>
      </p:sp>
      <p:sp>
        <p:nvSpPr>
          <p:cNvPr name="TextBox 4" id="4"/>
          <p:cNvSpPr txBox="true"/>
          <p:nvPr/>
        </p:nvSpPr>
        <p:spPr>
          <a:xfrm rot="0">
            <a:off x="1028700" y="1000125"/>
            <a:ext cx="11830720" cy="1671469"/>
          </a:xfrm>
          <a:prstGeom prst="rect">
            <a:avLst/>
          </a:prstGeom>
        </p:spPr>
        <p:txBody>
          <a:bodyPr anchor="t" rtlCol="false" tIns="0" lIns="0" bIns="0" rIns="0">
            <a:spAutoFit/>
          </a:bodyPr>
          <a:lstStyle/>
          <a:p>
            <a:pPr algn="l">
              <a:lnSpc>
                <a:spcPts val="5250"/>
              </a:lnSpc>
            </a:pPr>
            <a:r>
              <a:rPr lang="en-US" sz="4200" b="true">
                <a:solidFill>
                  <a:srgbClr val="000000"/>
                </a:solidFill>
                <a:latin typeface="Inter Bold"/>
                <a:ea typeface="Inter Bold"/>
                <a:cs typeface="Inter Bold"/>
                <a:sym typeface="Inter Bold"/>
              </a:rPr>
              <a:t>What smoking or vaping can do to your </a:t>
            </a:r>
          </a:p>
          <a:p>
            <a:pPr algn="ctr">
              <a:lnSpc>
                <a:spcPts val="7999"/>
              </a:lnSpc>
              <a:spcBef>
                <a:spcPct val="0"/>
              </a:spcBef>
            </a:pPr>
            <a:r>
              <a:rPr lang="en-US" b="true" sz="6399">
                <a:solidFill>
                  <a:srgbClr val="000000"/>
                </a:solidFill>
                <a:latin typeface="Inter Bold"/>
                <a:ea typeface="Inter Bold"/>
                <a:cs typeface="Inter Bold"/>
                <a:sym typeface="Inter Bold"/>
              </a:rPr>
              <a:t>l</a:t>
            </a:r>
            <a:r>
              <a:rPr lang="en-US" b="true" sz="6399">
                <a:solidFill>
                  <a:srgbClr val="000000"/>
                </a:solidFill>
                <a:latin typeface="Inter Bold"/>
                <a:ea typeface="Inter Bold"/>
                <a:cs typeface="Inter Bold"/>
                <a:sym typeface="Inter Bold"/>
              </a:rPr>
              <a:t>ungs and respiratory system </a:t>
            </a:r>
          </a:p>
        </p:txBody>
      </p:sp>
      <p:sp>
        <p:nvSpPr>
          <p:cNvPr name="TextBox 5" id="5"/>
          <p:cNvSpPr txBox="true"/>
          <p:nvPr/>
        </p:nvSpPr>
        <p:spPr>
          <a:xfrm rot="0">
            <a:off x="1028700" y="6117364"/>
            <a:ext cx="4571606" cy="17202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More likely to get sick from infections like a cold or flu</a:t>
            </a:r>
          </a:p>
        </p:txBody>
      </p:sp>
      <p:sp>
        <p:nvSpPr>
          <p:cNvPr name="TextBox 6" id="6"/>
          <p:cNvSpPr txBox="true"/>
          <p:nvPr/>
        </p:nvSpPr>
        <p:spPr>
          <a:xfrm rot="0">
            <a:off x="13580604" y="3098744"/>
            <a:ext cx="3238334"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Coughing </a:t>
            </a:r>
          </a:p>
        </p:txBody>
      </p:sp>
      <p:sp>
        <p:nvSpPr>
          <p:cNvPr name="TextBox 7" id="7"/>
          <p:cNvSpPr txBox="true"/>
          <p:nvPr/>
        </p:nvSpPr>
        <p:spPr>
          <a:xfrm rot="0">
            <a:off x="13580604" y="3968524"/>
            <a:ext cx="3949391"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Sore throat </a:t>
            </a:r>
          </a:p>
        </p:txBody>
      </p:sp>
      <p:sp>
        <p:nvSpPr>
          <p:cNvPr name="TextBox 8" id="8"/>
          <p:cNvSpPr txBox="true"/>
          <p:nvPr/>
        </p:nvSpPr>
        <p:spPr>
          <a:xfrm rot="0">
            <a:off x="1028700" y="3098744"/>
            <a:ext cx="3568697" cy="5772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Breathlessness </a:t>
            </a:r>
          </a:p>
        </p:txBody>
      </p:sp>
      <p:sp>
        <p:nvSpPr>
          <p:cNvPr name="TextBox 9" id="9"/>
          <p:cNvSpPr txBox="true"/>
          <p:nvPr/>
        </p:nvSpPr>
        <p:spPr>
          <a:xfrm rot="0">
            <a:off x="13580604" y="5793514"/>
            <a:ext cx="3035567" cy="11487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Scarring in the lungs</a:t>
            </a:r>
          </a:p>
        </p:txBody>
      </p:sp>
      <p:sp>
        <p:nvSpPr>
          <p:cNvPr name="TextBox 10" id="10"/>
          <p:cNvSpPr txBox="true"/>
          <p:nvPr/>
        </p:nvSpPr>
        <p:spPr>
          <a:xfrm rot="0">
            <a:off x="13580604" y="4841014"/>
            <a:ext cx="3878929" cy="5772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Narrower airways</a:t>
            </a:r>
          </a:p>
        </p:txBody>
      </p:sp>
      <p:sp>
        <p:nvSpPr>
          <p:cNvPr name="TextBox 11" id="11"/>
          <p:cNvSpPr txBox="true"/>
          <p:nvPr/>
        </p:nvSpPr>
        <p:spPr>
          <a:xfrm rot="0">
            <a:off x="1028700" y="3968524"/>
            <a:ext cx="4030205" cy="17202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Asthma or worsening asthma symptoms</a:t>
            </a:r>
          </a:p>
        </p:txBody>
      </p:sp>
      <p:grpSp>
        <p:nvGrpSpPr>
          <p:cNvPr name="Group 12" id="12"/>
          <p:cNvGrpSpPr/>
          <p:nvPr/>
        </p:nvGrpSpPr>
        <p:grpSpPr>
          <a:xfrm rot="0">
            <a:off x="0" y="9547436"/>
            <a:ext cx="17259300" cy="47752"/>
            <a:chOff x="0" y="0"/>
            <a:chExt cx="4545659" cy="12577"/>
          </a:xfrm>
        </p:grpSpPr>
        <p:sp>
          <p:nvSpPr>
            <p:cNvPr name="Freeform 13" id="13"/>
            <p:cNvSpPr/>
            <p:nvPr/>
          </p:nvSpPr>
          <p:spPr>
            <a:xfrm flipH="false" flipV="false" rot="0">
              <a:off x="0" y="0"/>
              <a:ext cx="4545659" cy="12577"/>
            </a:xfrm>
            <a:custGeom>
              <a:avLst/>
              <a:gdLst/>
              <a:ahLst/>
              <a:cxnLst/>
              <a:rect r="r" b="b" t="t" l="l"/>
              <a:pathLst>
                <a:path h="12577" w="4545659">
                  <a:moveTo>
                    <a:pt x="0" y="0"/>
                  </a:moveTo>
                  <a:lnTo>
                    <a:pt x="4545659" y="0"/>
                  </a:lnTo>
                  <a:lnTo>
                    <a:pt x="4545659" y="12577"/>
                  </a:lnTo>
                  <a:lnTo>
                    <a:pt x="0" y="12577"/>
                  </a:lnTo>
                  <a:close/>
                </a:path>
              </a:pathLst>
            </a:custGeom>
            <a:solidFill>
              <a:srgbClr val="E21216"/>
            </a:solidFill>
          </p:spPr>
        </p:sp>
        <p:sp>
          <p:nvSpPr>
            <p:cNvPr name="TextBox 14" id="14"/>
            <p:cNvSpPr txBox="true"/>
            <p:nvPr/>
          </p:nvSpPr>
          <p:spPr>
            <a:xfrm>
              <a:off x="0" y="-19050"/>
              <a:ext cx="4545659" cy="31627"/>
            </a:xfrm>
            <a:prstGeom prst="rect">
              <a:avLst/>
            </a:prstGeom>
          </p:spPr>
          <p:txBody>
            <a:bodyPr anchor="ctr" rtlCol="false" tIns="50800" lIns="50800" bIns="50800" rIns="50800"/>
            <a:lstStyle/>
            <a:p>
              <a:pPr algn="ctr">
                <a:lnSpc>
                  <a:spcPts val="3000"/>
                </a:lnSpc>
              </a:pPr>
            </a:p>
          </p:txBody>
        </p:sp>
      </p:grpSp>
      <p:sp>
        <p:nvSpPr>
          <p:cNvPr name="TextBox 15" id="15"/>
          <p:cNvSpPr txBox="true"/>
          <p:nvPr/>
        </p:nvSpPr>
        <p:spPr>
          <a:xfrm rot="0">
            <a:off x="15098387" y="9645777"/>
            <a:ext cx="7910173" cy="201856"/>
          </a:xfrm>
          <a:prstGeom prst="rect">
            <a:avLst/>
          </a:prstGeom>
        </p:spPr>
        <p:txBody>
          <a:bodyPr anchor="t" rtlCol="false" tIns="0" lIns="0" bIns="0" rIns="0">
            <a:spAutoFit/>
          </a:bodyPr>
          <a:lstStyle/>
          <a:p>
            <a:pPr algn="l">
              <a:lnSpc>
                <a:spcPts val="1500"/>
              </a:lnSpc>
            </a:pPr>
            <a:r>
              <a:rPr lang="en-US" sz="1200" b="true">
                <a:solidFill>
                  <a:srgbClr val="000000"/>
                </a:solidFill>
                <a:latin typeface="Inter Medium"/>
                <a:ea typeface="Inter Medium"/>
                <a:cs typeface="Inter Medium"/>
                <a:sym typeface="Inter Medium"/>
              </a:rPr>
              <a:t>© Canadian Lung Association</a:t>
            </a:r>
          </a:p>
        </p:txBody>
      </p:sp>
      <p:sp>
        <p:nvSpPr>
          <p:cNvPr name="TextBox 16" id="16"/>
          <p:cNvSpPr txBox="true"/>
          <p:nvPr/>
        </p:nvSpPr>
        <p:spPr>
          <a:xfrm rot="0">
            <a:off x="12252223" y="744855"/>
            <a:ext cx="5007077" cy="283845"/>
          </a:xfrm>
          <a:prstGeom prst="rect">
            <a:avLst/>
          </a:prstGeom>
        </p:spPr>
        <p:txBody>
          <a:bodyPr anchor="t" rtlCol="false" tIns="0" lIns="0" bIns="0" rIns="0">
            <a:spAutoFit/>
          </a:bodyPr>
          <a:lstStyle/>
          <a:p>
            <a:pPr algn="l">
              <a:lnSpc>
                <a:spcPts val="2250"/>
              </a:lnSpc>
            </a:pPr>
            <a:r>
              <a:rPr lang="en-US" b="true" sz="1800" i="true">
                <a:solidFill>
                  <a:srgbClr val="E21216"/>
                </a:solidFill>
                <a:latin typeface="Inter Bold Italics"/>
                <a:ea typeface="Inter Bold Italics"/>
                <a:cs typeface="Inter Bold Italics"/>
                <a:sym typeface="Inter Bold Italics"/>
              </a:rPr>
              <a:t>Lungs are for Life |  Des poumons pour la vie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034154" y="3217303"/>
            <a:ext cx="5955724" cy="5593417"/>
          </a:xfrm>
          <a:custGeom>
            <a:avLst/>
            <a:gdLst/>
            <a:ahLst/>
            <a:cxnLst/>
            <a:rect r="r" b="b" t="t" l="l"/>
            <a:pathLst>
              <a:path h="5593417" w="5955724">
                <a:moveTo>
                  <a:pt x="0" y="0"/>
                </a:moveTo>
                <a:lnTo>
                  <a:pt x="5955724" y="0"/>
                </a:lnTo>
                <a:lnTo>
                  <a:pt x="5955724" y="5593417"/>
                </a:lnTo>
                <a:lnTo>
                  <a:pt x="0" y="5593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9547436"/>
            <a:ext cx="17259300" cy="47752"/>
            <a:chOff x="0" y="0"/>
            <a:chExt cx="4545659" cy="12577"/>
          </a:xfrm>
        </p:grpSpPr>
        <p:sp>
          <p:nvSpPr>
            <p:cNvPr name="Freeform 4" id="4"/>
            <p:cNvSpPr/>
            <p:nvPr/>
          </p:nvSpPr>
          <p:spPr>
            <a:xfrm flipH="false" flipV="false" rot="0">
              <a:off x="0" y="0"/>
              <a:ext cx="4545659" cy="12577"/>
            </a:xfrm>
            <a:custGeom>
              <a:avLst/>
              <a:gdLst/>
              <a:ahLst/>
              <a:cxnLst/>
              <a:rect r="r" b="b" t="t" l="l"/>
              <a:pathLst>
                <a:path h="12577" w="4545659">
                  <a:moveTo>
                    <a:pt x="0" y="0"/>
                  </a:moveTo>
                  <a:lnTo>
                    <a:pt x="4545659" y="0"/>
                  </a:lnTo>
                  <a:lnTo>
                    <a:pt x="4545659" y="12577"/>
                  </a:lnTo>
                  <a:lnTo>
                    <a:pt x="0" y="12577"/>
                  </a:lnTo>
                  <a:close/>
                </a:path>
              </a:pathLst>
            </a:custGeom>
            <a:solidFill>
              <a:srgbClr val="E21216"/>
            </a:solidFill>
          </p:spPr>
        </p:sp>
        <p:sp>
          <p:nvSpPr>
            <p:cNvPr name="TextBox 5" id="5"/>
            <p:cNvSpPr txBox="true"/>
            <p:nvPr/>
          </p:nvSpPr>
          <p:spPr>
            <a:xfrm>
              <a:off x="0" y="-19050"/>
              <a:ext cx="4545659" cy="31627"/>
            </a:xfrm>
            <a:prstGeom prst="rect">
              <a:avLst/>
            </a:prstGeom>
          </p:spPr>
          <p:txBody>
            <a:bodyPr anchor="ctr" rtlCol="false" tIns="50800" lIns="50800" bIns="50800" rIns="50800"/>
            <a:lstStyle/>
            <a:p>
              <a:pPr algn="ctr">
                <a:lnSpc>
                  <a:spcPts val="3000"/>
                </a:lnSpc>
              </a:pPr>
            </a:p>
          </p:txBody>
        </p:sp>
      </p:grpSp>
      <p:sp>
        <p:nvSpPr>
          <p:cNvPr name="TextBox 6" id="6"/>
          <p:cNvSpPr txBox="true"/>
          <p:nvPr/>
        </p:nvSpPr>
        <p:spPr>
          <a:xfrm rot="0">
            <a:off x="1028700" y="1000125"/>
            <a:ext cx="11846935" cy="1671469"/>
          </a:xfrm>
          <a:prstGeom prst="rect">
            <a:avLst/>
          </a:prstGeom>
        </p:spPr>
        <p:txBody>
          <a:bodyPr anchor="t" rtlCol="false" tIns="0" lIns="0" bIns="0" rIns="0">
            <a:spAutoFit/>
          </a:bodyPr>
          <a:lstStyle/>
          <a:p>
            <a:pPr algn="l">
              <a:lnSpc>
                <a:spcPts val="5250"/>
              </a:lnSpc>
            </a:pPr>
            <a:r>
              <a:rPr lang="en-US" sz="4200" b="true">
                <a:solidFill>
                  <a:srgbClr val="000000"/>
                </a:solidFill>
                <a:latin typeface="Inter Bold"/>
                <a:ea typeface="Inter Bold"/>
                <a:cs typeface="Inter Bold"/>
                <a:sym typeface="Inter Bold"/>
              </a:rPr>
              <a:t>What smoking or vaping can do to your </a:t>
            </a:r>
          </a:p>
          <a:p>
            <a:pPr algn="ctr">
              <a:lnSpc>
                <a:spcPts val="7999"/>
              </a:lnSpc>
              <a:spcBef>
                <a:spcPct val="0"/>
              </a:spcBef>
            </a:pPr>
            <a:r>
              <a:rPr lang="en-US" b="true" sz="6399">
                <a:solidFill>
                  <a:srgbClr val="000000"/>
                </a:solidFill>
                <a:latin typeface="Inter Bold"/>
                <a:ea typeface="Inter Bold"/>
                <a:cs typeface="Inter Bold"/>
                <a:sym typeface="Inter Bold"/>
              </a:rPr>
              <a:t>heart</a:t>
            </a:r>
            <a:r>
              <a:rPr lang="en-US" b="true" sz="6399">
                <a:solidFill>
                  <a:srgbClr val="000000"/>
                </a:solidFill>
                <a:latin typeface="Inter Bold"/>
                <a:ea typeface="Inter Bold"/>
                <a:cs typeface="Inter Bold"/>
                <a:sym typeface="Inter Bold"/>
              </a:rPr>
              <a:t> and circulatory system </a:t>
            </a:r>
          </a:p>
        </p:txBody>
      </p:sp>
      <p:sp>
        <p:nvSpPr>
          <p:cNvPr name="TextBox 7" id="7"/>
          <p:cNvSpPr txBox="true"/>
          <p:nvPr/>
        </p:nvSpPr>
        <p:spPr>
          <a:xfrm rot="0">
            <a:off x="1028700" y="6911447"/>
            <a:ext cx="4887828" cy="11487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Heavy metal build up in blood and organs </a:t>
            </a:r>
          </a:p>
        </p:txBody>
      </p:sp>
      <p:sp>
        <p:nvSpPr>
          <p:cNvPr name="TextBox 8" id="8"/>
          <p:cNvSpPr txBox="true"/>
          <p:nvPr/>
        </p:nvSpPr>
        <p:spPr>
          <a:xfrm rot="0">
            <a:off x="12672059" y="3105539"/>
            <a:ext cx="3721566" cy="17202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Increased risk of heart attack and stroke</a:t>
            </a:r>
          </a:p>
        </p:txBody>
      </p:sp>
      <p:sp>
        <p:nvSpPr>
          <p:cNvPr name="TextBox 9" id="9"/>
          <p:cNvSpPr txBox="true"/>
          <p:nvPr/>
        </p:nvSpPr>
        <p:spPr>
          <a:xfrm rot="0">
            <a:off x="1028700" y="5010257"/>
            <a:ext cx="3224199" cy="11487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Damage to blood vessels </a:t>
            </a:r>
          </a:p>
        </p:txBody>
      </p:sp>
      <p:sp>
        <p:nvSpPr>
          <p:cNvPr name="TextBox 10" id="10"/>
          <p:cNvSpPr txBox="true"/>
          <p:nvPr/>
        </p:nvSpPr>
        <p:spPr>
          <a:xfrm rot="0">
            <a:off x="1028700" y="3105539"/>
            <a:ext cx="3725127" cy="11487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Increased blood pressure</a:t>
            </a:r>
          </a:p>
        </p:txBody>
      </p:sp>
      <p:sp>
        <p:nvSpPr>
          <p:cNvPr name="TextBox 11" id="11"/>
          <p:cNvSpPr txBox="true"/>
          <p:nvPr/>
        </p:nvSpPr>
        <p:spPr>
          <a:xfrm rot="0">
            <a:off x="12587083" y="5768447"/>
            <a:ext cx="4943062" cy="2291715"/>
          </a:xfrm>
          <a:prstGeom prst="rect">
            <a:avLst/>
          </a:prstGeom>
        </p:spPr>
        <p:txBody>
          <a:bodyPr anchor="t" rtlCol="false" tIns="0" lIns="0" bIns="0" rIns="0">
            <a:spAutoFit/>
          </a:bodyPr>
          <a:lstStyle/>
          <a:p>
            <a:pPr algn="l">
              <a:lnSpc>
                <a:spcPts val="4500"/>
              </a:lnSpc>
            </a:pPr>
            <a:r>
              <a:rPr lang="en-US" b="true" sz="3600">
                <a:solidFill>
                  <a:srgbClr val="000000"/>
                </a:solidFill>
                <a:latin typeface="Inter Medium"/>
                <a:ea typeface="Inter Medium"/>
                <a:cs typeface="Inter Medium"/>
                <a:sym typeface="Inter Medium"/>
              </a:rPr>
              <a:t>Heart arrhythmias </a:t>
            </a:r>
          </a:p>
          <a:p>
            <a:pPr algn="l">
              <a:lnSpc>
                <a:spcPts val="4500"/>
              </a:lnSpc>
            </a:pPr>
            <a:r>
              <a:rPr lang="en-US" b="true" sz="3600">
                <a:solidFill>
                  <a:srgbClr val="000000"/>
                </a:solidFill>
                <a:latin typeface="Inter Medium"/>
                <a:ea typeface="Inter Medium"/>
                <a:cs typeface="Inter Medium"/>
                <a:sym typeface="Inter Medium"/>
              </a:rPr>
              <a:t>(when your heart beats faster than normal or skips beats)</a:t>
            </a:r>
          </a:p>
        </p:txBody>
      </p:sp>
      <p:sp>
        <p:nvSpPr>
          <p:cNvPr name="TextBox 12" id="12"/>
          <p:cNvSpPr txBox="true"/>
          <p:nvPr/>
        </p:nvSpPr>
        <p:spPr>
          <a:xfrm rot="0">
            <a:off x="13812242" y="9645777"/>
            <a:ext cx="7910173" cy="201856"/>
          </a:xfrm>
          <a:prstGeom prst="rect">
            <a:avLst/>
          </a:prstGeom>
        </p:spPr>
        <p:txBody>
          <a:bodyPr anchor="t" rtlCol="false" tIns="0" lIns="0" bIns="0" rIns="0">
            <a:spAutoFit/>
          </a:bodyPr>
          <a:lstStyle/>
          <a:p>
            <a:pPr algn="l">
              <a:lnSpc>
                <a:spcPts val="1500"/>
              </a:lnSpc>
            </a:pPr>
            <a:r>
              <a:rPr lang="en-US" sz="1200" b="true">
                <a:solidFill>
                  <a:srgbClr val="000000"/>
                </a:solidFill>
                <a:latin typeface="Inter Medium"/>
                <a:ea typeface="Inter Medium"/>
                <a:cs typeface="Inter Medium"/>
                <a:sym typeface="Inter Medium"/>
              </a:rPr>
              <a:t>Lungs are for Life © Canadian Lung Association</a:t>
            </a:r>
          </a:p>
        </p:txBody>
      </p:sp>
      <p:sp>
        <p:nvSpPr>
          <p:cNvPr name="TextBox 13" id="13"/>
          <p:cNvSpPr txBox="true"/>
          <p:nvPr/>
        </p:nvSpPr>
        <p:spPr>
          <a:xfrm rot="0">
            <a:off x="12252223" y="744855"/>
            <a:ext cx="5007077" cy="283845"/>
          </a:xfrm>
          <a:prstGeom prst="rect">
            <a:avLst/>
          </a:prstGeom>
        </p:spPr>
        <p:txBody>
          <a:bodyPr anchor="t" rtlCol="false" tIns="0" lIns="0" bIns="0" rIns="0">
            <a:spAutoFit/>
          </a:bodyPr>
          <a:lstStyle/>
          <a:p>
            <a:pPr algn="l">
              <a:lnSpc>
                <a:spcPts val="2250"/>
              </a:lnSpc>
            </a:pPr>
            <a:r>
              <a:rPr lang="en-US" b="true" sz="1800" i="true">
                <a:solidFill>
                  <a:srgbClr val="E21216"/>
                </a:solidFill>
                <a:latin typeface="Inter Bold Italics"/>
                <a:ea typeface="Inter Bold Italics"/>
                <a:cs typeface="Inter Bold Italics"/>
                <a:sym typeface="Inter Bold Italics"/>
              </a:rPr>
              <a:t>Lungs are for Life |  Des poumons pour la vie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39315" y="3482789"/>
            <a:ext cx="6897311" cy="5253452"/>
          </a:xfrm>
          <a:custGeom>
            <a:avLst/>
            <a:gdLst/>
            <a:ahLst/>
            <a:cxnLst/>
            <a:rect r="r" b="b" t="t" l="l"/>
            <a:pathLst>
              <a:path h="5253452" w="6897311">
                <a:moveTo>
                  <a:pt x="0" y="0"/>
                </a:moveTo>
                <a:lnTo>
                  <a:pt x="6897311" y="0"/>
                </a:lnTo>
                <a:lnTo>
                  <a:pt x="6897311" y="5253452"/>
                </a:lnTo>
                <a:lnTo>
                  <a:pt x="0" y="52534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000125"/>
            <a:ext cx="12824154" cy="1671469"/>
          </a:xfrm>
          <a:prstGeom prst="rect">
            <a:avLst/>
          </a:prstGeom>
        </p:spPr>
        <p:txBody>
          <a:bodyPr anchor="t" rtlCol="false" tIns="0" lIns="0" bIns="0" rIns="0">
            <a:spAutoFit/>
          </a:bodyPr>
          <a:lstStyle/>
          <a:p>
            <a:pPr algn="l">
              <a:lnSpc>
                <a:spcPts val="5250"/>
              </a:lnSpc>
            </a:pPr>
            <a:r>
              <a:rPr lang="en-US" sz="4200" b="true">
                <a:solidFill>
                  <a:srgbClr val="000000"/>
                </a:solidFill>
                <a:latin typeface="Inter Bold"/>
                <a:ea typeface="Inter Bold"/>
                <a:cs typeface="Inter Bold"/>
                <a:sym typeface="Inter Bold"/>
              </a:rPr>
              <a:t>What smoking or vaping can do to your </a:t>
            </a:r>
          </a:p>
          <a:p>
            <a:pPr algn="l">
              <a:lnSpc>
                <a:spcPts val="7999"/>
              </a:lnSpc>
              <a:spcBef>
                <a:spcPct val="0"/>
              </a:spcBef>
            </a:pPr>
            <a:r>
              <a:rPr lang="en-US" b="true" sz="6399">
                <a:solidFill>
                  <a:srgbClr val="000000"/>
                </a:solidFill>
                <a:latin typeface="Inter Bold"/>
                <a:ea typeface="Inter Bold"/>
                <a:cs typeface="Inter Bold"/>
                <a:sym typeface="Inter Bold"/>
              </a:rPr>
              <a:t>brain</a:t>
            </a:r>
            <a:r>
              <a:rPr lang="en-US" b="true" sz="6399">
                <a:solidFill>
                  <a:srgbClr val="000000"/>
                </a:solidFill>
                <a:latin typeface="Inter Bold"/>
                <a:ea typeface="Inter Bold"/>
                <a:cs typeface="Inter Bold"/>
                <a:sym typeface="Inter Bold"/>
              </a:rPr>
              <a:t> and nervous system </a:t>
            </a:r>
          </a:p>
        </p:txBody>
      </p:sp>
      <p:sp>
        <p:nvSpPr>
          <p:cNvPr name="TextBox 4" id="4"/>
          <p:cNvSpPr txBox="true"/>
          <p:nvPr/>
        </p:nvSpPr>
        <p:spPr>
          <a:xfrm rot="0">
            <a:off x="1028700" y="3078231"/>
            <a:ext cx="3103341" cy="1148715"/>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Probl</a:t>
            </a:r>
            <a:r>
              <a:rPr lang="en-US" b="true" sz="3600">
                <a:solidFill>
                  <a:srgbClr val="000000"/>
                </a:solidFill>
                <a:latin typeface="Inter Medium"/>
                <a:ea typeface="Inter Medium"/>
                <a:cs typeface="Inter Medium"/>
                <a:sym typeface="Inter Medium"/>
              </a:rPr>
              <a:t>ems with memory</a:t>
            </a:r>
          </a:p>
        </p:txBody>
      </p:sp>
      <p:sp>
        <p:nvSpPr>
          <p:cNvPr name="TextBox 5" id="5"/>
          <p:cNvSpPr txBox="true"/>
          <p:nvPr/>
        </p:nvSpPr>
        <p:spPr>
          <a:xfrm rot="0">
            <a:off x="1028700" y="4662892"/>
            <a:ext cx="3721566" cy="2291715"/>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P</a:t>
            </a:r>
            <a:r>
              <a:rPr lang="en-US" b="true" sz="3600">
                <a:solidFill>
                  <a:srgbClr val="000000"/>
                </a:solidFill>
                <a:latin typeface="Inter Medium"/>
                <a:ea typeface="Inter Medium"/>
                <a:cs typeface="Inter Medium"/>
                <a:sym typeface="Inter Medium"/>
              </a:rPr>
              <a:t>roblems learning and understanding new information</a:t>
            </a:r>
          </a:p>
        </p:txBody>
      </p:sp>
      <p:sp>
        <p:nvSpPr>
          <p:cNvPr name="TextBox 6" id="6"/>
          <p:cNvSpPr txBox="true"/>
          <p:nvPr/>
        </p:nvSpPr>
        <p:spPr>
          <a:xfrm rot="0">
            <a:off x="13226159" y="3078231"/>
            <a:ext cx="3287286" cy="1148715"/>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Pr</a:t>
            </a:r>
            <a:r>
              <a:rPr lang="en-US" b="true" sz="3600">
                <a:solidFill>
                  <a:srgbClr val="000000"/>
                </a:solidFill>
                <a:latin typeface="Inter Medium"/>
                <a:ea typeface="Inter Medium"/>
                <a:cs typeface="Inter Medium"/>
                <a:sym typeface="Inter Medium"/>
              </a:rPr>
              <a:t>oblems with impulsivity </a:t>
            </a:r>
          </a:p>
        </p:txBody>
      </p:sp>
      <p:sp>
        <p:nvSpPr>
          <p:cNvPr name="TextBox 7" id="7"/>
          <p:cNvSpPr txBox="true"/>
          <p:nvPr/>
        </p:nvSpPr>
        <p:spPr>
          <a:xfrm rot="0">
            <a:off x="13226159" y="4662892"/>
            <a:ext cx="3912603" cy="2291715"/>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 </a:t>
            </a:r>
            <a:r>
              <a:rPr lang="en-US" sz="3600" b="true">
                <a:solidFill>
                  <a:srgbClr val="000000"/>
                </a:solidFill>
                <a:latin typeface="Inter Medium"/>
                <a:ea typeface="Inter Medium"/>
                <a:cs typeface="Inter Medium"/>
                <a:sym typeface="Inter Medium"/>
              </a:rPr>
              <a:t>P</a:t>
            </a:r>
            <a:r>
              <a:rPr lang="en-US" b="true" sz="3600">
                <a:solidFill>
                  <a:srgbClr val="000000"/>
                </a:solidFill>
                <a:latin typeface="Inter Medium"/>
                <a:ea typeface="Inter Medium"/>
                <a:cs typeface="Inter Medium"/>
                <a:sym typeface="Inter Medium"/>
              </a:rPr>
              <a:t>roblems planning ahead and following directions</a:t>
            </a:r>
          </a:p>
        </p:txBody>
      </p:sp>
      <p:grpSp>
        <p:nvGrpSpPr>
          <p:cNvPr name="Group 8" id="8"/>
          <p:cNvGrpSpPr/>
          <p:nvPr/>
        </p:nvGrpSpPr>
        <p:grpSpPr>
          <a:xfrm rot="0">
            <a:off x="0" y="9547436"/>
            <a:ext cx="17259300" cy="47752"/>
            <a:chOff x="0" y="0"/>
            <a:chExt cx="4545659" cy="12577"/>
          </a:xfrm>
        </p:grpSpPr>
        <p:sp>
          <p:nvSpPr>
            <p:cNvPr name="Freeform 9" id="9"/>
            <p:cNvSpPr/>
            <p:nvPr/>
          </p:nvSpPr>
          <p:spPr>
            <a:xfrm flipH="false" flipV="false" rot="0">
              <a:off x="0" y="0"/>
              <a:ext cx="4545659" cy="12577"/>
            </a:xfrm>
            <a:custGeom>
              <a:avLst/>
              <a:gdLst/>
              <a:ahLst/>
              <a:cxnLst/>
              <a:rect r="r" b="b" t="t" l="l"/>
              <a:pathLst>
                <a:path h="12577" w="4545659">
                  <a:moveTo>
                    <a:pt x="0" y="0"/>
                  </a:moveTo>
                  <a:lnTo>
                    <a:pt x="4545659" y="0"/>
                  </a:lnTo>
                  <a:lnTo>
                    <a:pt x="4545659" y="12577"/>
                  </a:lnTo>
                  <a:lnTo>
                    <a:pt x="0" y="12577"/>
                  </a:lnTo>
                  <a:close/>
                </a:path>
              </a:pathLst>
            </a:custGeom>
            <a:solidFill>
              <a:srgbClr val="E21216"/>
            </a:solidFill>
          </p:spPr>
        </p:sp>
        <p:sp>
          <p:nvSpPr>
            <p:cNvPr name="TextBox 10" id="10"/>
            <p:cNvSpPr txBox="true"/>
            <p:nvPr/>
          </p:nvSpPr>
          <p:spPr>
            <a:xfrm>
              <a:off x="0" y="-19050"/>
              <a:ext cx="4545659" cy="31627"/>
            </a:xfrm>
            <a:prstGeom prst="rect">
              <a:avLst/>
            </a:prstGeom>
          </p:spPr>
          <p:txBody>
            <a:bodyPr anchor="ctr" rtlCol="false" tIns="50800" lIns="50800" bIns="50800" rIns="50800"/>
            <a:lstStyle/>
            <a:p>
              <a:pPr algn="ctr">
                <a:lnSpc>
                  <a:spcPts val="3000"/>
                </a:lnSpc>
              </a:pPr>
            </a:p>
          </p:txBody>
        </p:sp>
      </p:grpSp>
      <p:sp>
        <p:nvSpPr>
          <p:cNvPr name="TextBox 11" id="11"/>
          <p:cNvSpPr txBox="true"/>
          <p:nvPr/>
        </p:nvSpPr>
        <p:spPr>
          <a:xfrm rot="0">
            <a:off x="13812242" y="9645777"/>
            <a:ext cx="7910173" cy="201856"/>
          </a:xfrm>
          <a:prstGeom prst="rect">
            <a:avLst/>
          </a:prstGeom>
        </p:spPr>
        <p:txBody>
          <a:bodyPr anchor="t" rtlCol="false" tIns="0" lIns="0" bIns="0" rIns="0">
            <a:spAutoFit/>
          </a:bodyPr>
          <a:lstStyle/>
          <a:p>
            <a:pPr algn="l">
              <a:lnSpc>
                <a:spcPts val="1500"/>
              </a:lnSpc>
            </a:pPr>
            <a:r>
              <a:rPr lang="en-US" sz="1200" b="true">
                <a:solidFill>
                  <a:srgbClr val="000000"/>
                </a:solidFill>
                <a:latin typeface="Inter Medium"/>
                <a:ea typeface="Inter Medium"/>
                <a:cs typeface="Inter Medium"/>
                <a:sym typeface="Inter Medium"/>
              </a:rPr>
              <a:t>Lungs are for Life © Canadian Lung Association</a:t>
            </a:r>
          </a:p>
        </p:txBody>
      </p:sp>
      <p:sp>
        <p:nvSpPr>
          <p:cNvPr name="TextBox 12" id="12"/>
          <p:cNvSpPr txBox="true"/>
          <p:nvPr/>
        </p:nvSpPr>
        <p:spPr>
          <a:xfrm rot="0">
            <a:off x="12252223" y="744855"/>
            <a:ext cx="5007077" cy="283845"/>
          </a:xfrm>
          <a:prstGeom prst="rect">
            <a:avLst/>
          </a:prstGeom>
        </p:spPr>
        <p:txBody>
          <a:bodyPr anchor="t" rtlCol="false" tIns="0" lIns="0" bIns="0" rIns="0">
            <a:spAutoFit/>
          </a:bodyPr>
          <a:lstStyle/>
          <a:p>
            <a:pPr algn="l">
              <a:lnSpc>
                <a:spcPts val="2250"/>
              </a:lnSpc>
            </a:pPr>
            <a:r>
              <a:rPr lang="en-US" b="true" sz="1800" i="true">
                <a:solidFill>
                  <a:srgbClr val="E21216"/>
                </a:solidFill>
                <a:latin typeface="Inter Bold Italics"/>
                <a:ea typeface="Inter Bold Italics"/>
                <a:cs typeface="Inter Bold Italics"/>
                <a:sym typeface="Inter Bold Italics"/>
              </a:rPr>
              <a:t>Lungs are for Life |  Des poumons pour la vie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19861" y="2904991"/>
            <a:ext cx="4816133" cy="6096371"/>
          </a:xfrm>
          <a:custGeom>
            <a:avLst/>
            <a:gdLst/>
            <a:ahLst/>
            <a:cxnLst/>
            <a:rect r="r" b="b" t="t" l="l"/>
            <a:pathLst>
              <a:path h="6096371" w="4816133">
                <a:moveTo>
                  <a:pt x="0" y="0"/>
                </a:moveTo>
                <a:lnTo>
                  <a:pt x="4816133" y="0"/>
                </a:lnTo>
                <a:lnTo>
                  <a:pt x="4816133" y="6096371"/>
                </a:lnTo>
                <a:lnTo>
                  <a:pt x="0" y="60963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38828" y="1000125"/>
            <a:ext cx="10912204" cy="1671469"/>
          </a:xfrm>
          <a:prstGeom prst="rect">
            <a:avLst/>
          </a:prstGeom>
        </p:spPr>
        <p:txBody>
          <a:bodyPr anchor="t" rtlCol="false" tIns="0" lIns="0" bIns="0" rIns="0">
            <a:spAutoFit/>
          </a:bodyPr>
          <a:lstStyle/>
          <a:p>
            <a:pPr algn="l">
              <a:lnSpc>
                <a:spcPts val="5250"/>
              </a:lnSpc>
            </a:pPr>
            <a:r>
              <a:rPr lang="en-US" sz="4200" b="true">
                <a:solidFill>
                  <a:srgbClr val="000000"/>
                </a:solidFill>
                <a:latin typeface="Inter Bold"/>
                <a:ea typeface="Inter Bold"/>
                <a:cs typeface="Inter Bold"/>
                <a:sym typeface="Inter Bold"/>
              </a:rPr>
              <a:t>What smoking or vaping can do to your </a:t>
            </a:r>
          </a:p>
          <a:p>
            <a:pPr algn="l">
              <a:lnSpc>
                <a:spcPts val="7999"/>
              </a:lnSpc>
              <a:spcBef>
                <a:spcPct val="0"/>
              </a:spcBef>
            </a:pPr>
            <a:r>
              <a:rPr lang="en-US" b="true" sz="6399">
                <a:solidFill>
                  <a:srgbClr val="000000"/>
                </a:solidFill>
                <a:latin typeface="Inter Bold"/>
                <a:ea typeface="Inter Bold"/>
                <a:cs typeface="Inter Bold"/>
                <a:sym typeface="Inter Bold"/>
              </a:rPr>
              <a:t>teeth and skin</a:t>
            </a:r>
          </a:p>
        </p:txBody>
      </p:sp>
      <p:sp>
        <p:nvSpPr>
          <p:cNvPr name="TextBox 4" id="4"/>
          <p:cNvSpPr txBox="true"/>
          <p:nvPr/>
        </p:nvSpPr>
        <p:spPr>
          <a:xfrm rot="0">
            <a:off x="1038828" y="4220223"/>
            <a:ext cx="4484194"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Dry mou</a:t>
            </a:r>
            <a:r>
              <a:rPr lang="en-US" b="true" sz="3600">
                <a:solidFill>
                  <a:srgbClr val="000000"/>
                </a:solidFill>
                <a:latin typeface="Inter Medium"/>
                <a:ea typeface="Inter Medium"/>
                <a:cs typeface="Inter Medium"/>
                <a:sym typeface="Inter Medium"/>
              </a:rPr>
              <a:t>th</a:t>
            </a:r>
          </a:p>
        </p:txBody>
      </p:sp>
      <p:sp>
        <p:nvSpPr>
          <p:cNvPr name="TextBox 5" id="5"/>
          <p:cNvSpPr txBox="true"/>
          <p:nvPr/>
        </p:nvSpPr>
        <p:spPr>
          <a:xfrm rot="0">
            <a:off x="1028700" y="6494774"/>
            <a:ext cx="3721566"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Gu</a:t>
            </a:r>
            <a:r>
              <a:rPr lang="en-US" b="true" sz="3600">
                <a:solidFill>
                  <a:srgbClr val="000000"/>
                </a:solidFill>
                <a:latin typeface="Inter Medium"/>
                <a:ea typeface="Inter Medium"/>
                <a:cs typeface="Inter Medium"/>
                <a:sym typeface="Inter Medium"/>
              </a:rPr>
              <a:t>m disease</a:t>
            </a:r>
          </a:p>
        </p:txBody>
      </p:sp>
      <p:sp>
        <p:nvSpPr>
          <p:cNvPr name="TextBox 6" id="6"/>
          <p:cNvSpPr txBox="true"/>
          <p:nvPr/>
        </p:nvSpPr>
        <p:spPr>
          <a:xfrm rot="0">
            <a:off x="1038828" y="3198421"/>
            <a:ext cx="3721566"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T</a:t>
            </a:r>
            <a:r>
              <a:rPr lang="en-US" b="true" sz="3600">
                <a:solidFill>
                  <a:srgbClr val="000000"/>
                </a:solidFill>
                <a:latin typeface="Inter Medium"/>
                <a:ea typeface="Inter Medium"/>
                <a:cs typeface="Inter Medium"/>
                <a:sym typeface="Inter Medium"/>
              </a:rPr>
              <a:t>ooth decay</a:t>
            </a:r>
          </a:p>
        </p:txBody>
      </p:sp>
      <p:sp>
        <p:nvSpPr>
          <p:cNvPr name="TextBox 7" id="7"/>
          <p:cNvSpPr txBox="true"/>
          <p:nvPr/>
        </p:nvSpPr>
        <p:spPr>
          <a:xfrm rot="0">
            <a:off x="11738593" y="4840605"/>
            <a:ext cx="5275931"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D</a:t>
            </a:r>
            <a:r>
              <a:rPr lang="en-US" b="true" sz="3600">
                <a:solidFill>
                  <a:srgbClr val="000000"/>
                </a:solidFill>
                <a:latin typeface="Inter Medium"/>
                <a:ea typeface="Inter Medium"/>
                <a:cs typeface="Inter Medium"/>
                <a:sym typeface="Inter Medium"/>
              </a:rPr>
              <a:t>ry, irritated skin</a:t>
            </a:r>
          </a:p>
        </p:txBody>
      </p:sp>
      <p:sp>
        <p:nvSpPr>
          <p:cNvPr name="TextBox 8" id="8"/>
          <p:cNvSpPr txBox="true"/>
          <p:nvPr/>
        </p:nvSpPr>
        <p:spPr>
          <a:xfrm rot="0">
            <a:off x="1038828" y="5280364"/>
            <a:ext cx="4307012"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Black, hairy tongue </a:t>
            </a:r>
          </a:p>
        </p:txBody>
      </p:sp>
      <p:grpSp>
        <p:nvGrpSpPr>
          <p:cNvPr name="Group 9" id="9"/>
          <p:cNvGrpSpPr/>
          <p:nvPr/>
        </p:nvGrpSpPr>
        <p:grpSpPr>
          <a:xfrm rot="0">
            <a:off x="0" y="9547436"/>
            <a:ext cx="17259300" cy="47752"/>
            <a:chOff x="0" y="0"/>
            <a:chExt cx="4545659" cy="12577"/>
          </a:xfrm>
        </p:grpSpPr>
        <p:sp>
          <p:nvSpPr>
            <p:cNvPr name="Freeform 10" id="10"/>
            <p:cNvSpPr/>
            <p:nvPr/>
          </p:nvSpPr>
          <p:spPr>
            <a:xfrm flipH="false" flipV="false" rot="0">
              <a:off x="0" y="0"/>
              <a:ext cx="4545659" cy="12577"/>
            </a:xfrm>
            <a:custGeom>
              <a:avLst/>
              <a:gdLst/>
              <a:ahLst/>
              <a:cxnLst/>
              <a:rect r="r" b="b" t="t" l="l"/>
              <a:pathLst>
                <a:path h="12577" w="4545659">
                  <a:moveTo>
                    <a:pt x="0" y="0"/>
                  </a:moveTo>
                  <a:lnTo>
                    <a:pt x="4545659" y="0"/>
                  </a:lnTo>
                  <a:lnTo>
                    <a:pt x="4545659" y="12577"/>
                  </a:lnTo>
                  <a:lnTo>
                    <a:pt x="0" y="12577"/>
                  </a:lnTo>
                  <a:close/>
                </a:path>
              </a:pathLst>
            </a:custGeom>
            <a:solidFill>
              <a:srgbClr val="E21216"/>
            </a:solidFill>
          </p:spPr>
        </p:sp>
        <p:sp>
          <p:nvSpPr>
            <p:cNvPr name="TextBox 11" id="11"/>
            <p:cNvSpPr txBox="true"/>
            <p:nvPr/>
          </p:nvSpPr>
          <p:spPr>
            <a:xfrm>
              <a:off x="0" y="-19050"/>
              <a:ext cx="4545659" cy="31627"/>
            </a:xfrm>
            <a:prstGeom prst="rect">
              <a:avLst/>
            </a:prstGeom>
          </p:spPr>
          <p:txBody>
            <a:bodyPr anchor="ctr" rtlCol="false" tIns="50800" lIns="50800" bIns="50800" rIns="50800"/>
            <a:lstStyle/>
            <a:p>
              <a:pPr algn="ctr">
                <a:lnSpc>
                  <a:spcPts val="3000"/>
                </a:lnSpc>
              </a:pPr>
            </a:p>
          </p:txBody>
        </p:sp>
      </p:grpSp>
      <p:sp>
        <p:nvSpPr>
          <p:cNvPr name="TextBox 12" id="12"/>
          <p:cNvSpPr txBox="true"/>
          <p:nvPr/>
        </p:nvSpPr>
        <p:spPr>
          <a:xfrm rot="0">
            <a:off x="13812242" y="9645777"/>
            <a:ext cx="7910173" cy="201856"/>
          </a:xfrm>
          <a:prstGeom prst="rect">
            <a:avLst/>
          </a:prstGeom>
        </p:spPr>
        <p:txBody>
          <a:bodyPr anchor="t" rtlCol="false" tIns="0" lIns="0" bIns="0" rIns="0">
            <a:spAutoFit/>
          </a:bodyPr>
          <a:lstStyle/>
          <a:p>
            <a:pPr algn="l">
              <a:lnSpc>
                <a:spcPts val="1500"/>
              </a:lnSpc>
            </a:pPr>
            <a:r>
              <a:rPr lang="en-US" sz="1200" b="true">
                <a:solidFill>
                  <a:srgbClr val="000000"/>
                </a:solidFill>
                <a:latin typeface="Inter Medium"/>
                <a:ea typeface="Inter Medium"/>
                <a:cs typeface="Inter Medium"/>
                <a:sym typeface="Inter Medium"/>
              </a:rPr>
              <a:t>Lungs are for Life © Canadian Lung Association</a:t>
            </a:r>
          </a:p>
        </p:txBody>
      </p:sp>
      <p:sp>
        <p:nvSpPr>
          <p:cNvPr name="TextBox 13" id="13"/>
          <p:cNvSpPr txBox="true"/>
          <p:nvPr/>
        </p:nvSpPr>
        <p:spPr>
          <a:xfrm rot="0">
            <a:off x="11738593" y="6220454"/>
            <a:ext cx="6064851"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Can make acne worse</a:t>
            </a:r>
          </a:p>
        </p:txBody>
      </p:sp>
      <p:sp>
        <p:nvSpPr>
          <p:cNvPr name="TextBox 14" id="14"/>
          <p:cNvSpPr txBox="true"/>
          <p:nvPr/>
        </p:nvSpPr>
        <p:spPr>
          <a:xfrm rot="0">
            <a:off x="11738593" y="3198421"/>
            <a:ext cx="5792846" cy="577215"/>
          </a:xfrm>
          <a:prstGeom prst="rect">
            <a:avLst/>
          </a:prstGeom>
        </p:spPr>
        <p:txBody>
          <a:bodyPr anchor="t" rtlCol="false" tIns="0" lIns="0" bIns="0" rIns="0">
            <a:spAutoFit/>
          </a:bodyPr>
          <a:lstStyle/>
          <a:p>
            <a:pPr algn="just">
              <a:lnSpc>
                <a:spcPts val="4500"/>
              </a:lnSpc>
            </a:pPr>
            <a:r>
              <a:rPr lang="en-US" b="true" sz="3600">
                <a:solidFill>
                  <a:srgbClr val="000000"/>
                </a:solidFill>
                <a:latin typeface="Inter Medium"/>
                <a:ea typeface="Inter Medium"/>
                <a:cs typeface="Inter Medium"/>
                <a:sym typeface="Inter Medium"/>
              </a:rPr>
              <a:t>Clogged pores</a:t>
            </a:r>
          </a:p>
        </p:txBody>
      </p:sp>
      <p:sp>
        <p:nvSpPr>
          <p:cNvPr name="TextBox 15" id="15"/>
          <p:cNvSpPr txBox="true"/>
          <p:nvPr/>
        </p:nvSpPr>
        <p:spPr>
          <a:xfrm rot="0">
            <a:off x="12252223" y="744855"/>
            <a:ext cx="5007077" cy="283845"/>
          </a:xfrm>
          <a:prstGeom prst="rect">
            <a:avLst/>
          </a:prstGeom>
        </p:spPr>
        <p:txBody>
          <a:bodyPr anchor="t" rtlCol="false" tIns="0" lIns="0" bIns="0" rIns="0">
            <a:spAutoFit/>
          </a:bodyPr>
          <a:lstStyle/>
          <a:p>
            <a:pPr algn="l">
              <a:lnSpc>
                <a:spcPts val="2250"/>
              </a:lnSpc>
            </a:pPr>
            <a:r>
              <a:rPr lang="en-US" b="true" sz="1800" i="true">
                <a:solidFill>
                  <a:srgbClr val="E21216"/>
                </a:solidFill>
                <a:latin typeface="Inter Bold Italics"/>
                <a:ea typeface="Inter Bold Italics"/>
                <a:cs typeface="Inter Bold Italics"/>
                <a:sym typeface="Inter Bold Italics"/>
              </a:rPr>
              <a:t>Lungs are for Life |  Des poumons pour la vie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DAGsnDL7uxg</dc:identifier>
  <dcterms:modified xsi:type="dcterms:W3CDTF">2011-08-01T06:04:30Z</dcterms:modified>
  <cp:revision>1</cp:revision>
  <dc:title>What happens when you breathe? Below your lungs is the diaphragm. This is a big muscle that works with your lungs to get air into your body (inhale) and out (exhale). Despite how big your lungs are, they do not have muscles, so we need the diaphragm. The</dc:title>
</cp:coreProperties>
</file>