
<file path=[Content_Types].xml><?xml version="1.0" encoding="utf-8"?>
<Types xmlns="http://schemas.openxmlformats.org/package/2006/content-types">
  <Default ContentType="application/x-fontdata" Extension="fntdata"/>
  <Default ContentType="image/jpeg" Extension="jpeg"/>
  <Default ContentType="image/png" Extension="png"/>
  <Default ContentType="application/vnd.openxmlformats-package.relationships+xml" Extension="rels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thumbnail.jpeg" Type="http://schemas.openxmlformats.org/package/2006/relationships/metadata/thumbnail"/><Relationship Id="rId3" Target="docProps/core.xml" Type="http://schemas.openxmlformats.org/package/2006/relationships/metadata/core-properties"/><Relationship Id="rId4" Target="docProps/app.xml" Type="http://schemas.openxmlformats.org/officeDocument/2006/relationships/extended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embedTrueTypeFonts="true">
  <p:sldMasterIdLst>
    <p:sldMasterId id="2147483648" r:id="rId1"/>
  </p:sldMasterIdLst>
  <p:sldIdLst>
    <p:sldId id="256" r:id="rId6"/>
  </p:sldIdLst>
  <p:sldSz cx="18288000" cy="10287000"/>
  <p:notesSz cx="6858000" cy="9144000"/>
  <p:embeddedFontLst>
    <p:embeddedFont>
      <p:font typeface="Inter" charset="1" panose="020B0502030000000004"/>
      <p:regular r:id="rId7"/>
    </p:embeddedFont>
    <p:embeddedFont>
      <p:font typeface="Inter Bold" charset="1" panose="020B0802030000000004"/>
      <p:regular r:id="rId8"/>
    </p:embeddedFont>
    <p:embeddedFont>
      <p:font typeface="Inter Medium" charset="1" panose="02000503000000020004"/>
      <p:regular r:id="rId9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2" Target="presProps.xml" Type="http://schemas.openxmlformats.org/officeDocument/2006/relationships/presProps"/><Relationship Id="rId3" Target="viewProps.xml" Type="http://schemas.openxmlformats.org/officeDocument/2006/relationships/viewProps"/><Relationship Id="rId4" Target="theme/theme1.xml" Type="http://schemas.openxmlformats.org/officeDocument/2006/relationships/theme"/><Relationship Id="rId5" Target="tableStyles.xml" Type="http://schemas.openxmlformats.org/officeDocument/2006/relationships/tableStyles"/><Relationship Id="rId6" Target="slides/slide1.xml" Type="http://schemas.openxmlformats.org/officeDocument/2006/relationships/slide"/><Relationship Id="rId7" Target="fonts/font7.fntdata" Type="http://schemas.openxmlformats.org/officeDocument/2006/relationships/font"/><Relationship Id="rId8" Target="fonts/font8.fntdata" Type="http://schemas.openxmlformats.org/officeDocument/2006/relationships/font"/><Relationship Id="rId9" Target="fonts/font9.fntdata" Type="http://schemas.openxmlformats.org/officeDocument/2006/relationships/font"/></Relationships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png" Type="http://schemas.openxmlformats.org/officeDocument/2006/relationships/image"/><Relationship Id="rId4" Target="../media/image3.png" Type="http://schemas.openxmlformats.org/officeDocument/2006/relationships/image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14657412" y="669575"/>
            <a:ext cx="2601888" cy="954876"/>
            <a:chOff x="0" y="0"/>
            <a:chExt cx="3469184" cy="1273168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607284"/>
              <a:ext cx="3422101" cy="665884"/>
            </a:xfrm>
            <a:custGeom>
              <a:avLst/>
              <a:gdLst/>
              <a:ahLst/>
              <a:cxnLst/>
              <a:rect r="r" b="b" t="t" l="l"/>
              <a:pathLst>
                <a:path h="665884" w="3422101">
                  <a:moveTo>
                    <a:pt x="0" y="0"/>
                  </a:moveTo>
                  <a:lnTo>
                    <a:pt x="3422101" y="0"/>
                  </a:lnTo>
                  <a:lnTo>
                    <a:pt x="3422101" y="665884"/>
                  </a:lnTo>
                  <a:lnTo>
                    <a:pt x="0" y="66588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 l="0" t="0" r="0" b="0"/>
              </a:stretch>
            </a:blipFill>
          </p:spPr>
        </p:sp>
        <p:sp>
          <p:nvSpPr>
            <p:cNvPr name="TextBox 4" id="4"/>
            <p:cNvSpPr txBox="true"/>
            <p:nvPr/>
          </p:nvSpPr>
          <p:spPr>
            <a:xfrm rot="0">
              <a:off x="0" y="-38100"/>
              <a:ext cx="3469184" cy="39624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2520"/>
                </a:lnSpc>
                <a:spcBef>
                  <a:spcPct val="0"/>
                </a:spcBef>
              </a:pPr>
              <a:r>
                <a:rPr lang="en-US" sz="1800" spc="118">
                  <a:solidFill>
                    <a:srgbClr val="000000"/>
                  </a:solidFill>
                  <a:latin typeface="Inter"/>
                  <a:ea typeface="Inter"/>
                  <a:cs typeface="Inter"/>
                  <a:sym typeface="Inter"/>
                </a:rPr>
                <a:t>LUNGS ARE FOR LIFE</a:t>
              </a:r>
            </a:p>
          </p:txBody>
        </p:sp>
        <p:sp>
          <p:nvSpPr>
            <p:cNvPr name="AutoShape 5" id="5"/>
            <p:cNvSpPr/>
            <p:nvPr/>
          </p:nvSpPr>
          <p:spPr>
            <a:xfrm>
              <a:off x="0" y="460195"/>
              <a:ext cx="3422101" cy="0"/>
            </a:xfrm>
            <a:prstGeom prst="line">
              <a:avLst/>
            </a:prstGeom>
            <a:ln cap="flat" w="12700">
              <a:solidFill>
                <a:srgbClr val="000000"/>
              </a:solidFill>
              <a:prstDash val="solid"/>
              <a:headEnd type="none" len="sm" w="sm"/>
              <a:tailEnd type="none" len="sm" w="sm"/>
            </a:ln>
          </p:spPr>
        </p:sp>
      </p:grpSp>
      <p:grpSp>
        <p:nvGrpSpPr>
          <p:cNvPr name="Group 6" id="6"/>
          <p:cNvGrpSpPr/>
          <p:nvPr/>
        </p:nvGrpSpPr>
        <p:grpSpPr>
          <a:xfrm rot="0">
            <a:off x="-56864" y="10069999"/>
            <a:ext cx="18466079" cy="1038225"/>
            <a:chOff x="0" y="0"/>
            <a:chExt cx="4863494" cy="273442"/>
          </a:xfrm>
        </p:grpSpPr>
        <p:sp>
          <p:nvSpPr>
            <p:cNvPr name="Freeform 7" id="7"/>
            <p:cNvSpPr/>
            <p:nvPr/>
          </p:nvSpPr>
          <p:spPr>
            <a:xfrm flipH="false" flipV="false" rot="0">
              <a:off x="0" y="0"/>
              <a:ext cx="4863494" cy="273442"/>
            </a:xfrm>
            <a:custGeom>
              <a:avLst/>
              <a:gdLst/>
              <a:ahLst/>
              <a:cxnLst/>
              <a:rect r="r" b="b" t="t" l="l"/>
              <a:pathLst>
                <a:path h="273442" w="4863494">
                  <a:moveTo>
                    <a:pt x="0" y="0"/>
                  </a:moveTo>
                  <a:lnTo>
                    <a:pt x="4863494" y="0"/>
                  </a:lnTo>
                  <a:lnTo>
                    <a:pt x="4863494" y="273442"/>
                  </a:lnTo>
                  <a:lnTo>
                    <a:pt x="0" y="273442"/>
                  </a:lnTo>
                  <a:close/>
                </a:path>
              </a:pathLst>
            </a:custGeom>
            <a:solidFill>
              <a:srgbClr val="E21216"/>
            </a:solidFill>
          </p:spPr>
        </p:sp>
        <p:sp>
          <p:nvSpPr>
            <p:cNvPr name="TextBox 8" id="8"/>
            <p:cNvSpPr txBox="true"/>
            <p:nvPr/>
          </p:nvSpPr>
          <p:spPr>
            <a:xfrm>
              <a:off x="0" y="-19050"/>
              <a:ext cx="4863494" cy="292492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3000"/>
                </a:lnSpc>
              </a:pPr>
            </a:p>
          </p:txBody>
        </p:sp>
      </p:grpSp>
      <p:sp>
        <p:nvSpPr>
          <p:cNvPr name="Freeform 9" id="9"/>
          <p:cNvSpPr/>
          <p:nvPr/>
        </p:nvSpPr>
        <p:spPr>
          <a:xfrm flipH="false" flipV="false" rot="-409678">
            <a:off x="1041161" y="3351856"/>
            <a:ext cx="3761555" cy="5364071"/>
          </a:xfrm>
          <a:custGeom>
            <a:avLst/>
            <a:gdLst/>
            <a:ahLst/>
            <a:cxnLst/>
            <a:rect r="r" b="b" t="t" l="l"/>
            <a:pathLst>
              <a:path h="5364071" w="3761555">
                <a:moveTo>
                  <a:pt x="0" y="0"/>
                </a:moveTo>
                <a:lnTo>
                  <a:pt x="3761555" y="0"/>
                </a:lnTo>
                <a:lnTo>
                  <a:pt x="3761555" y="5364071"/>
                </a:lnTo>
                <a:lnTo>
                  <a:pt x="0" y="5364071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grpSp>
        <p:nvGrpSpPr>
          <p:cNvPr name="Group 10" id="10"/>
          <p:cNvGrpSpPr/>
          <p:nvPr/>
        </p:nvGrpSpPr>
        <p:grpSpPr>
          <a:xfrm rot="3010577">
            <a:off x="3135933" y="949420"/>
            <a:ext cx="5405309" cy="5601315"/>
            <a:chOff x="0" y="0"/>
            <a:chExt cx="7207079" cy="7468420"/>
          </a:xfrm>
        </p:grpSpPr>
        <p:sp>
          <p:nvSpPr>
            <p:cNvPr name="Freeform 11" id="11"/>
            <p:cNvSpPr/>
            <p:nvPr/>
          </p:nvSpPr>
          <p:spPr>
            <a:xfrm flipH="false" flipV="false" rot="-2154704">
              <a:off x="645259" y="1661535"/>
              <a:ext cx="6458253" cy="2446063"/>
            </a:xfrm>
            <a:custGeom>
              <a:avLst/>
              <a:gdLst/>
              <a:ahLst/>
              <a:cxnLst/>
              <a:rect r="r" b="b" t="t" l="l"/>
              <a:pathLst>
                <a:path h="2446063" w="6458253">
                  <a:moveTo>
                    <a:pt x="0" y="0"/>
                  </a:moveTo>
                  <a:lnTo>
                    <a:pt x="6458253" y="0"/>
                  </a:lnTo>
                  <a:lnTo>
                    <a:pt x="6458253" y="2446063"/>
                  </a:lnTo>
                  <a:lnTo>
                    <a:pt x="0" y="244606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 l="0" t="0" r="0" b="0"/>
              </a:stretch>
            </a:blipFill>
          </p:spPr>
        </p:sp>
        <p:sp>
          <p:nvSpPr>
            <p:cNvPr name="Freeform 12" id="12"/>
            <p:cNvSpPr/>
            <p:nvPr/>
          </p:nvSpPr>
          <p:spPr>
            <a:xfrm flipH="false" flipV="false" rot="-2154704">
              <a:off x="100711" y="3474098"/>
              <a:ext cx="6280153" cy="2378608"/>
            </a:xfrm>
            <a:custGeom>
              <a:avLst/>
              <a:gdLst/>
              <a:ahLst/>
              <a:cxnLst/>
              <a:rect r="r" b="b" t="t" l="l"/>
              <a:pathLst>
                <a:path h="2378608" w="6280153">
                  <a:moveTo>
                    <a:pt x="0" y="0"/>
                  </a:moveTo>
                  <a:lnTo>
                    <a:pt x="6280153" y="0"/>
                  </a:lnTo>
                  <a:lnTo>
                    <a:pt x="6280153" y="2378608"/>
                  </a:lnTo>
                  <a:lnTo>
                    <a:pt x="0" y="237860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 l="0" t="0" r="0" b="0"/>
              </a:stretch>
            </a:blipFill>
          </p:spPr>
        </p:sp>
      </p:grpSp>
      <p:sp>
        <p:nvSpPr>
          <p:cNvPr name="TextBox 13" id="13"/>
          <p:cNvSpPr txBox="true"/>
          <p:nvPr/>
        </p:nvSpPr>
        <p:spPr>
          <a:xfrm rot="0">
            <a:off x="951248" y="9725512"/>
            <a:ext cx="12305166" cy="1651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399"/>
              </a:lnSpc>
              <a:spcBef>
                <a:spcPct val="0"/>
              </a:spcBef>
            </a:pPr>
            <a:r>
              <a:rPr lang="en-US" sz="999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Lungs are for Life is copyright of the Canadian Lung Association. Reproduction for educational, non-commercial purposes only.</a:t>
            </a:r>
          </a:p>
        </p:txBody>
      </p:sp>
      <p:sp>
        <p:nvSpPr>
          <p:cNvPr name="TextBox 14" id="14"/>
          <p:cNvSpPr txBox="true"/>
          <p:nvPr/>
        </p:nvSpPr>
        <p:spPr>
          <a:xfrm rot="0">
            <a:off x="1083858" y="1000125"/>
            <a:ext cx="7752755" cy="99765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7999"/>
              </a:lnSpc>
              <a:spcBef>
                <a:spcPct val="0"/>
              </a:spcBef>
            </a:pPr>
            <a:r>
              <a:rPr lang="en-US" b="true" sz="6399">
                <a:solidFill>
                  <a:srgbClr val="000000"/>
                </a:solidFill>
                <a:latin typeface="Inter Bold"/>
                <a:ea typeface="Inter Bold"/>
                <a:cs typeface="Inter Bold"/>
                <a:sym typeface="Inter Bold"/>
              </a:rPr>
              <a:t>Huffing and puffing</a:t>
            </a:r>
          </a:p>
        </p:txBody>
      </p:sp>
      <p:sp>
        <p:nvSpPr>
          <p:cNvPr name="TextBox 15" id="15"/>
          <p:cNvSpPr txBox="true"/>
          <p:nvPr/>
        </p:nvSpPr>
        <p:spPr>
          <a:xfrm rot="0">
            <a:off x="8987172" y="2451297"/>
            <a:ext cx="7210499" cy="57721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500"/>
              </a:lnSpc>
              <a:spcBef>
                <a:spcPct val="0"/>
              </a:spcBef>
            </a:pPr>
            <a:r>
              <a:rPr lang="en-US" b="true" sz="3600">
                <a:solidFill>
                  <a:srgbClr val="000000"/>
                </a:solidFill>
                <a:latin typeface="Inter Bold"/>
                <a:ea typeface="Inter Bold"/>
                <a:cs typeface="Inter Bold"/>
                <a:sym typeface="Inter Bold"/>
              </a:rPr>
              <a:t>W</a:t>
            </a:r>
            <a:r>
              <a:rPr lang="en-US" b="true" sz="3600">
                <a:solidFill>
                  <a:srgbClr val="000000"/>
                </a:solidFill>
                <a:latin typeface="Inter Bold"/>
                <a:ea typeface="Inter Bold"/>
                <a:cs typeface="Inter Bold"/>
                <a:sym typeface="Inter Bold"/>
              </a:rPr>
              <a:t>hat is it like to live with COPD?</a:t>
            </a:r>
          </a:p>
        </p:txBody>
      </p:sp>
      <p:sp>
        <p:nvSpPr>
          <p:cNvPr name="TextBox 16" id="16"/>
          <p:cNvSpPr txBox="true"/>
          <p:nvPr/>
        </p:nvSpPr>
        <p:spPr>
          <a:xfrm rot="0">
            <a:off x="4897724" y="5427689"/>
            <a:ext cx="3274830" cy="94411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636"/>
              </a:lnSpc>
            </a:pPr>
            <a:r>
              <a:rPr lang="en-US" b="true" sz="3600">
                <a:solidFill>
                  <a:srgbClr val="000000"/>
                </a:solidFill>
                <a:latin typeface="Inter Medium"/>
                <a:ea typeface="Inter Medium"/>
                <a:cs typeface="Inter Medium"/>
                <a:sym typeface="Inter Medium"/>
              </a:rPr>
              <a:t>2 disposable face masks </a:t>
            </a:r>
          </a:p>
        </p:txBody>
      </p:sp>
      <p:sp>
        <p:nvSpPr>
          <p:cNvPr name="TextBox 17" id="17"/>
          <p:cNvSpPr txBox="true"/>
          <p:nvPr/>
        </p:nvSpPr>
        <p:spPr>
          <a:xfrm rot="0">
            <a:off x="5123276" y="6819566"/>
            <a:ext cx="2456648" cy="94411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636"/>
              </a:lnSpc>
            </a:pPr>
            <a:r>
              <a:rPr lang="en-US" b="true" sz="3600">
                <a:solidFill>
                  <a:srgbClr val="000000"/>
                </a:solidFill>
                <a:latin typeface="Inter Medium"/>
                <a:ea typeface="Inter Medium"/>
                <a:cs typeface="Inter Medium"/>
                <a:sym typeface="Inter Medium"/>
              </a:rPr>
              <a:t>1 piece of paper</a:t>
            </a:r>
          </a:p>
        </p:txBody>
      </p:sp>
      <p:sp>
        <p:nvSpPr>
          <p:cNvPr name="TextBox 18" id="18"/>
          <p:cNvSpPr txBox="true"/>
          <p:nvPr/>
        </p:nvSpPr>
        <p:spPr>
          <a:xfrm rot="0">
            <a:off x="9481686" y="3281380"/>
            <a:ext cx="7851158" cy="516053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4000"/>
              </a:lnSpc>
              <a:spcBef>
                <a:spcPct val="0"/>
              </a:spcBef>
            </a:pPr>
            <a:r>
              <a:rPr lang="en-US" b="true" sz="3200">
                <a:solidFill>
                  <a:srgbClr val="000000"/>
                </a:solidFill>
                <a:latin typeface="Inter Medium"/>
                <a:ea typeface="Inter Medium"/>
                <a:cs typeface="Inter Medium"/>
                <a:sym typeface="Inter Medium"/>
              </a:rPr>
              <a:t>Put on one of the face masks and hold the piece of paper in front of your face. </a:t>
            </a:r>
          </a:p>
          <a:p>
            <a:pPr algn="l">
              <a:lnSpc>
                <a:spcPts val="4000"/>
              </a:lnSpc>
              <a:spcBef>
                <a:spcPct val="0"/>
              </a:spcBef>
            </a:pPr>
          </a:p>
          <a:p>
            <a:pPr algn="l">
              <a:lnSpc>
                <a:spcPts val="4000"/>
              </a:lnSpc>
              <a:spcBef>
                <a:spcPct val="0"/>
              </a:spcBef>
            </a:pPr>
            <a:r>
              <a:rPr lang="en-US" b="true" sz="3200">
                <a:solidFill>
                  <a:srgbClr val="000000"/>
                </a:solidFill>
                <a:latin typeface="Inter Medium"/>
                <a:ea typeface="Inter Medium"/>
                <a:cs typeface="Inter Medium"/>
                <a:sym typeface="Inter Medium"/>
              </a:rPr>
              <a:t>Try to move the piece of paper with your breath. Notice how much force is needed. </a:t>
            </a:r>
          </a:p>
          <a:p>
            <a:pPr algn="l">
              <a:lnSpc>
                <a:spcPts val="4000"/>
              </a:lnSpc>
              <a:spcBef>
                <a:spcPct val="0"/>
              </a:spcBef>
            </a:pPr>
          </a:p>
          <a:p>
            <a:pPr algn="l">
              <a:lnSpc>
                <a:spcPts val="4000"/>
              </a:lnSpc>
              <a:spcBef>
                <a:spcPct val="0"/>
              </a:spcBef>
            </a:pPr>
            <a:r>
              <a:rPr lang="en-US" b="true" sz="3200">
                <a:solidFill>
                  <a:srgbClr val="000000"/>
                </a:solidFill>
                <a:latin typeface="Inter Medium"/>
                <a:ea typeface="Inter Medium"/>
                <a:cs typeface="Inter Medium"/>
                <a:sym typeface="Inter Medium"/>
              </a:rPr>
              <a:t>Put on the second mask over the first. Again try moving the paper with your breath. </a:t>
            </a:r>
          </a:p>
        </p:txBody>
      </p:sp>
      <p:sp>
        <p:nvSpPr>
          <p:cNvPr name="TextBox 19" id="19"/>
          <p:cNvSpPr txBox="true"/>
          <p:nvPr/>
        </p:nvSpPr>
        <p:spPr>
          <a:xfrm rot="0">
            <a:off x="10181203" y="8822698"/>
            <a:ext cx="6982974" cy="65763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750"/>
              </a:lnSpc>
              <a:spcBef>
                <a:spcPct val="0"/>
              </a:spcBef>
            </a:pPr>
            <a:r>
              <a:rPr lang="en-US" b="true" sz="1400">
                <a:solidFill>
                  <a:srgbClr val="000000"/>
                </a:solidFill>
                <a:latin typeface="Inter Medium"/>
                <a:ea typeface="Inter Medium"/>
                <a:cs typeface="Inter Medium"/>
                <a:sym typeface="Inter Medium"/>
              </a:rPr>
              <a:t>From the Western University Aging Simulation Lab www.uwo.ca/fhs/agingsim/pdf/Respiratory%20System-Huffing-and-Puffing.pdf Used with permission</a:t>
            </a:r>
          </a:p>
        </p:txBody>
      </p:sp>
      <p:sp>
        <p:nvSpPr>
          <p:cNvPr name="TextBox 20" id="20"/>
          <p:cNvSpPr txBox="true"/>
          <p:nvPr/>
        </p:nvSpPr>
        <p:spPr>
          <a:xfrm rot="0">
            <a:off x="9019348" y="3243280"/>
            <a:ext cx="313655" cy="53777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480"/>
              </a:lnSpc>
            </a:pPr>
            <a:r>
              <a:rPr lang="en-US" sz="3200" b="true">
                <a:solidFill>
                  <a:srgbClr val="000000"/>
                </a:solidFill>
                <a:latin typeface="Inter Bold"/>
                <a:ea typeface="Inter Bold"/>
                <a:cs typeface="Inter Bold"/>
                <a:sym typeface="Inter Bold"/>
              </a:rPr>
              <a:t>1.</a:t>
            </a:r>
          </a:p>
        </p:txBody>
      </p:sp>
      <p:sp>
        <p:nvSpPr>
          <p:cNvPr name="TextBox 21" id="21"/>
          <p:cNvSpPr txBox="true"/>
          <p:nvPr/>
        </p:nvSpPr>
        <p:spPr>
          <a:xfrm rot="0">
            <a:off x="8987172" y="4832769"/>
            <a:ext cx="377056" cy="53777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480"/>
              </a:lnSpc>
            </a:pPr>
            <a:r>
              <a:rPr lang="en-US" sz="3200" b="true">
                <a:solidFill>
                  <a:srgbClr val="000000"/>
                </a:solidFill>
                <a:latin typeface="Inter Bold"/>
                <a:ea typeface="Inter Bold"/>
                <a:cs typeface="Inter Bold"/>
                <a:sym typeface="Inter Bold"/>
              </a:rPr>
              <a:t>2.</a:t>
            </a:r>
          </a:p>
        </p:txBody>
      </p:sp>
      <p:sp>
        <p:nvSpPr>
          <p:cNvPr name="TextBox 22" id="22"/>
          <p:cNvSpPr txBox="true"/>
          <p:nvPr/>
        </p:nvSpPr>
        <p:spPr>
          <a:xfrm rot="0">
            <a:off x="9019348" y="6881561"/>
            <a:ext cx="377056" cy="53777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480"/>
              </a:lnSpc>
            </a:pPr>
            <a:r>
              <a:rPr lang="en-US" sz="3200" b="true">
                <a:solidFill>
                  <a:srgbClr val="000000"/>
                </a:solidFill>
                <a:latin typeface="Inter Bold"/>
                <a:ea typeface="Inter Bold"/>
                <a:cs typeface="Inter Bold"/>
                <a:sym typeface="Inter Bold"/>
              </a:rPr>
              <a:t>3.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:identifier>DAGyHXqqsUA</dc:identifier>
  <dcterms:modified xsi:type="dcterms:W3CDTF">2011-08-01T06:04:30Z</dcterms:modified>
  <cp:revision>1</cp:revision>
  <dc:title>LRFL How vaping and smoking harm the body</dc:title>
</cp:coreProperties>
</file>