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Inter" charset="1" panose="020B0502030000000004"/>
      <p:regular r:id="rId25"/>
    </p:embeddedFont>
    <p:embeddedFont>
      <p:font typeface="Inter Bold" charset="1" panose="020B0802030000000004"/>
      <p:regular r:id="rId26"/>
    </p:embeddedFont>
    <p:embeddedFont>
      <p:font typeface="Inter Medium" charset="1" panose="02000503000000020004"/>
      <p:regular r:id="rId27"/>
    </p:embeddedFont>
    <p:embeddedFont>
      <p:font typeface="Inter Semi-Bold" charset="1" panose="02000503000000020004"/>
      <p:regular r:id="rId28"/>
    </p:embeddedFont>
    <p:embeddedFont>
      <p:font typeface="Etna Sans Serif" charset="1" panose="02000600000000000000"/>
      <p:regular r:id="rId29"/>
    </p:embeddedFont>
    <p:embeddedFont>
      <p:font typeface="Bernoru SemiCondensed" charset="1" panose="00000A06000000000000"/>
      <p:regular r:id="rId30"/>
    </p:embeddedFont>
    <p:embeddedFont>
      <p:font typeface="Amaranth" charset="1" panose="020005030500000200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535953" y="6510143"/>
            <a:ext cx="6149832" cy="2256948"/>
            <a:chOff x="0" y="0"/>
            <a:chExt cx="8199776" cy="3009264"/>
          </a:xfrm>
        </p:grpSpPr>
        <p:sp>
          <p:nvSpPr>
            <p:cNvPr name="Freeform 3" id="3"/>
            <p:cNvSpPr/>
            <p:nvPr/>
          </p:nvSpPr>
          <p:spPr>
            <a:xfrm flipH="false" flipV="false" rot="0">
              <a:off x="0" y="1435378"/>
              <a:ext cx="8088492" cy="1573886"/>
            </a:xfrm>
            <a:custGeom>
              <a:avLst/>
              <a:gdLst/>
              <a:ahLst/>
              <a:cxnLst/>
              <a:rect r="r" b="b" t="t" l="l"/>
              <a:pathLst>
                <a:path h="1573886" w="8088492">
                  <a:moveTo>
                    <a:pt x="0" y="0"/>
                  </a:moveTo>
                  <a:lnTo>
                    <a:pt x="8088492" y="0"/>
                  </a:lnTo>
                  <a:lnTo>
                    <a:pt x="8088492" y="1573886"/>
                  </a:lnTo>
                  <a:lnTo>
                    <a:pt x="0" y="1573886"/>
                  </a:lnTo>
                  <a:lnTo>
                    <a:pt x="0" y="0"/>
                  </a:lnTo>
                  <a:close/>
                </a:path>
              </a:pathLst>
            </a:custGeom>
            <a:blipFill>
              <a:blip r:embed="rId2"/>
              <a:stretch>
                <a:fillRect l="0" t="0" r="0" b="0"/>
              </a:stretch>
            </a:blipFill>
          </p:spPr>
        </p:sp>
        <p:sp>
          <p:nvSpPr>
            <p:cNvPr name="TextBox 4" id="4"/>
            <p:cNvSpPr txBox="true"/>
            <p:nvPr/>
          </p:nvSpPr>
          <p:spPr>
            <a:xfrm rot="0">
              <a:off x="0" y="-76200"/>
              <a:ext cx="8199776" cy="922701"/>
            </a:xfrm>
            <a:prstGeom prst="rect">
              <a:avLst/>
            </a:prstGeom>
          </p:spPr>
          <p:txBody>
            <a:bodyPr anchor="t" rtlCol="false" tIns="0" lIns="0" bIns="0" rIns="0">
              <a:spAutoFit/>
            </a:bodyPr>
            <a:lstStyle/>
            <a:p>
              <a:pPr algn="ctr">
                <a:lnSpc>
                  <a:spcPts val="5956"/>
                </a:lnSpc>
                <a:spcBef>
                  <a:spcPct val="0"/>
                </a:spcBef>
              </a:pPr>
              <a:r>
                <a:rPr lang="en-US" sz="4254" spc="280">
                  <a:solidFill>
                    <a:srgbClr val="000000"/>
                  </a:solidFill>
                  <a:latin typeface="Inter"/>
                  <a:ea typeface="Inter"/>
                  <a:cs typeface="Inter"/>
                  <a:sym typeface="Inter"/>
                </a:rPr>
                <a:t>LUNGS ARE FOR LIFE</a:t>
              </a:r>
            </a:p>
          </p:txBody>
        </p:sp>
        <p:sp>
          <p:nvSpPr>
            <p:cNvPr name="AutoShape 5" id="5"/>
            <p:cNvSpPr/>
            <p:nvPr/>
          </p:nvSpPr>
          <p:spPr>
            <a:xfrm>
              <a:off x="0" y="1087719"/>
              <a:ext cx="8088492" cy="0"/>
            </a:xfrm>
            <a:prstGeom prst="line">
              <a:avLst/>
            </a:prstGeom>
            <a:ln cap="flat" w="30018">
              <a:solidFill>
                <a:srgbClr val="000000"/>
              </a:solidFill>
              <a:prstDash val="solid"/>
              <a:headEnd type="none" len="sm" w="sm"/>
              <a:tailEnd type="none" len="sm" w="sm"/>
            </a:ln>
          </p:spPr>
        </p:sp>
      </p:grpSp>
      <p:grpSp>
        <p:nvGrpSpPr>
          <p:cNvPr name="Group 6" id="6"/>
          <p:cNvGrpSpPr/>
          <p:nvPr/>
        </p:nvGrpSpPr>
        <p:grpSpPr>
          <a:xfrm rot="0">
            <a:off x="-178079" y="-9525"/>
            <a:ext cx="18466079" cy="1038225"/>
            <a:chOff x="0" y="0"/>
            <a:chExt cx="4863494" cy="273442"/>
          </a:xfrm>
        </p:grpSpPr>
        <p:sp>
          <p:nvSpPr>
            <p:cNvPr name="Freeform 7" id="7"/>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8" id="8"/>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9" id="9"/>
          <p:cNvSpPr/>
          <p:nvPr/>
        </p:nvSpPr>
        <p:spPr>
          <a:xfrm flipH="false" flipV="false" rot="0">
            <a:off x="-98914" y="1028700"/>
            <a:ext cx="7067971" cy="9317655"/>
          </a:xfrm>
          <a:custGeom>
            <a:avLst/>
            <a:gdLst/>
            <a:ahLst/>
            <a:cxnLst/>
            <a:rect r="r" b="b" t="t" l="l"/>
            <a:pathLst>
              <a:path h="9317655" w="7067971">
                <a:moveTo>
                  <a:pt x="0" y="0"/>
                </a:moveTo>
                <a:lnTo>
                  <a:pt x="7067971" y="0"/>
                </a:lnTo>
                <a:lnTo>
                  <a:pt x="7067971" y="9317655"/>
                </a:lnTo>
                <a:lnTo>
                  <a:pt x="0" y="9317655"/>
                </a:lnTo>
                <a:lnTo>
                  <a:pt x="0" y="0"/>
                </a:lnTo>
                <a:close/>
              </a:path>
            </a:pathLst>
          </a:custGeom>
          <a:blipFill>
            <a:blip r:embed="rId3"/>
            <a:stretch>
              <a:fillRect l="-38215" t="0" r="-37556" b="0"/>
            </a:stretch>
          </a:blipFill>
        </p:spPr>
      </p:sp>
      <p:sp>
        <p:nvSpPr>
          <p:cNvPr name="TextBox 10" id="10"/>
          <p:cNvSpPr txBox="true"/>
          <p:nvPr/>
        </p:nvSpPr>
        <p:spPr>
          <a:xfrm rot="0">
            <a:off x="7533202" y="9409014"/>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11" id="11"/>
          <p:cNvSpPr txBox="true"/>
          <p:nvPr/>
        </p:nvSpPr>
        <p:spPr>
          <a:xfrm rot="0">
            <a:off x="7533202" y="3042920"/>
            <a:ext cx="9430696" cy="2100580"/>
          </a:xfrm>
          <a:prstGeom prst="rect">
            <a:avLst/>
          </a:prstGeom>
        </p:spPr>
        <p:txBody>
          <a:bodyPr anchor="t" rtlCol="false" tIns="0" lIns="0" bIns="0" rIns="0">
            <a:spAutoFit/>
          </a:bodyPr>
          <a:lstStyle/>
          <a:p>
            <a:pPr algn="l">
              <a:lnSpc>
                <a:spcPts val="8374"/>
              </a:lnSpc>
              <a:spcBef>
                <a:spcPct val="0"/>
              </a:spcBef>
            </a:pPr>
            <a:r>
              <a:rPr lang="en-US" b="true" sz="6699">
                <a:solidFill>
                  <a:srgbClr val="000000"/>
                </a:solidFill>
                <a:latin typeface="Inter Bold"/>
                <a:ea typeface="Inter Bold"/>
                <a:cs typeface="Inter Bold"/>
                <a:sym typeface="Inter Bold"/>
              </a:rPr>
              <a:t>How smoking &amp; vaping harm the body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284638" y="3573637"/>
            <a:ext cx="5326695" cy="4367890"/>
          </a:xfrm>
          <a:custGeom>
            <a:avLst/>
            <a:gdLst/>
            <a:ahLst/>
            <a:cxnLst/>
            <a:rect r="r" b="b" t="t" l="l"/>
            <a:pathLst>
              <a:path h="4367890" w="5326695">
                <a:moveTo>
                  <a:pt x="0" y="0"/>
                </a:moveTo>
                <a:lnTo>
                  <a:pt x="5326696" y="0"/>
                </a:lnTo>
                <a:lnTo>
                  <a:pt x="5326696" y="4367890"/>
                </a:lnTo>
                <a:lnTo>
                  <a:pt x="0" y="4367890"/>
                </a:lnTo>
                <a:lnTo>
                  <a:pt x="0" y="0"/>
                </a:lnTo>
                <a:close/>
              </a:path>
            </a:pathLst>
          </a:custGeom>
          <a:blipFill>
            <a:blip r:embed="rId2"/>
            <a:stretch>
              <a:fillRect l="0" t="0" r="0" b="0"/>
            </a:stretch>
          </a:blipFill>
        </p:spPr>
      </p:sp>
      <p:sp>
        <p:nvSpPr>
          <p:cNvPr name="TextBox 3" id="3"/>
          <p:cNvSpPr txBox="true"/>
          <p:nvPr/>
        </p:nvSpPr>
        <p:spPr>
          <a:xfrm rot="0">
            <a:off x="1028700" y="3130862"/>
            <a:ext cx="13488364" cy="2456046"/>
          </a:xfrm>
          <a:prstGeom prst="rect">
            <a:avLst/>
          </a:prstGeom>
        </p:spPr>
        <p:txBody>
          <a:bodyPr anchor="t" rtlCol="false" tIns="0" lIns="0" bIns="0" rIns="0">
            <a:spAutoFit/>
          </a:bodyPr>
          <a:lstStyle/>
          <a:p>
            <a:pPr algn="l">
              <a:lnSpc>
                <a:spcPts val="1049"/>
              </a:lnSpc>
            </a:pPr>
          </a:p>
          <a:p>
            <a:pPr algn="l" marL="690879" indent="-345440" lvl="1">
              <a:lnSpc>
                <a:spcPts val="3871"/>
              </a:lnSpc>
              <a:buFont typeface="Arial"/>
              <a:buChar char="•"/>
            </a:pPr>
            <a:r>
              <a:rPr lang="en-US" b="true" sz="3199">
                <a:solidFill>
                  <a:srgbClr val="000000"/>
                </a:solidFill>
                <a:latin typeface="Inter Medium"/>
                <a:ea typeface="Inter Medium"/>
                <a:cs typeface="Inter Medium"/>
                <a:sym typeface="Inter Medium"/>
              </a:rPr>
              <a:t>Makes breathing very difficult</a:t>
            </a:r>
          </a:p>
          <a:p>
            <a:pPr algn="l">
              <a:lnSpc>
                <a:spcPts val="1049"/>
              </a:lnSpc>
            </a:pPr>
          </a:p>
          <a:p>
            <a:pPr algn="l" marL="690879" indent="-345440" lvl="1">
              <a:lnSpc>
                <a:spcPts val="3871"/>
              </a:lnSpc>
              <a:buFont typeface="Arial"/>
              <a:buChar char="•"/>
            </a:pPr>
            <a:r>
              <a:rPr lang="en-US" b="true" sz="3199">
                <a:solidFill>
                  <a:srgbClr val="000000"/>
                </a:solidFill>
                <a:latin typeface="Inter Medium"/>
                <a:ea typeface="Inter Medium"/>
                <a:cs typeface="Inter Medium"/>
                <a:sym typeface="Inter Medium"/>
              </a:rPr>
              <a:t>Causes the airways become swollen and fill with mucus</a:t>
            </a:r>
          </a:p>
          <a:p>
            <a:pPr algn="l">
              <a:lnSpc>
                <a:spcPts val="1049"/>
              </a:lnSpc>
            </a:pPr>
          </a:p>
          <a:p>
            <a:pPr algn="l" marL="690879" indent="-345440" lvl="1">
              <a:lnSpc>
                <a:spcPts val="3871"/>
              </a:lnSpc>
              <a:buFont typeface="Arial"/>
              <a:buChar char="•"/>
            </a:pPr>
            <a:r>
              <a:rPr lang="en-US" b="true" sz="3199">
                <a:solidFill>
                  <a:srgbClr val="000000"/>
                </a:solidFill>
                <a:latin typeface="Inter Medium"/>
                <a:ea typeface="Inter Medium"/>
                <a:cs typeface="Inter Medium"/>
                <a:sym typeface="Inter Medium"/>
              </a:rPr>
              <a:t>Air sacs (alveoli) also break down, trapping air in the lungs</a:t>
            </a:r>
          </a:p>
          <a:p>
            <a:pPr algn="l">
              <a:lnSpc>
                <a:spcPts val="1049"/>
              </a:lnSpc>
            </a:pPr>
            <a:r>
              <a:rPr lang="en-US" sz="867" b="true">
                <a:solidFill>
                  <a:srgbClr val="000000"/>
                </a:solidFill>
                <a:latin typeface="Inter Medium"/>
                <a:ea typeface="Inter Medium"/>
                <a:cs typeface="Inter Medium"/>
                <a:sym typeface="Inter Medium"/>
              </a:rPr>
              <a:t> </a:t>
            </a:r>
          </a:p>
          <a:p>
            <a:pPr algn="l" marL="690879" indent="-345440" lvl="1">
              <a:lnSpc>
                <a:spcPts val="3871"/>
              </a:lnSpc>
              <a:buFont typeface="Arial"/>
              <a:buChar char="•"/>
            </a:pPr>
            <a:r>
              <a:rPr lang="en-US" b="true" sz="3199">
                <a:solidFill>
                  <a:srgbClr val="000000"/>
                </a:solidFill>
                <a:latin typeface="Inter Medium"/>
                <a:ea typeface="Inter Medium"/>
                <a:cs typeface="Inter Medium"/>
                <a:sym typeface="Inter Medium"/>
              </a:rPr>
              <a:t>About 70% of people with COPD have a history of smoking</a:t>
            </a:r>
          </a:p>
        </p:txBody>
      </p:sp>
      <p:sp>
        <p:nvSpPr>
          <p:cNvPr name="TextBox 4" id="4"/>
          <p:cNvSpPr txBox="true"/>
          <p:nvPr/>
        </p:nvSpPr>
        <p:spPr>
          <a:xfrm rot="0">
            <a:off x="1028700" y="1265680"/>
            <a:ext cx="13919286" cy="1763163"/>
          </a:xfrm>
          <a:prstGeom prst="rect">
            <a:avLst/>
          </a:prstGeom>
        </p:spPr>
        <p:txBody>
          <a:bodyPr anchor="t" rtlCol="false" tIns="0" lIns="0" bIns="0" rIns="0">
            <a:spAutoFit/>
          </a:bodyPr>
          <a:lstStyle/>
          <a:p>
            <a:pPr algn="l">
              <a:lnSpc>
                <a:spcPts val="6847"/>
              </a:lnSpc>
            </a:pPr>
            <a:r>
              <a:rPr lang="en-US" sz="6399" b="true">
                <a:solidFill>
                  <a:srgbClr val="000000"/>
                </a:solidFill>
                <a:latin typeface="Inter Bold"/>
                <a:ea typeface="Inter Bold"/>
                <a:cs typeface="Inter Bold"/>
                <a:sym typeface="Inter Bold"/>
              </a:rPr>
              <a:t>Chronic obstructive pulmonary disorder (COPD)</a:t>
            </a:r>
          </a:p>
        </p:txBody>
      </p:sp>
      <p:sp>
        <p:nvSpPr>
          <p:cNvPr name="TextBox 5" id="5"/>
          <p:cNvSpPr txBox="true"/>
          <p:nvPr/>
        </p:nvSpPr>
        <p:spPr>
          <a:xfrm rot="0">
            <a:off x="1187136" y="6079606"/>
            <a:ext cx="9956756" cy="2593920"/>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Someone with COPD may not realize that they are becoming more short of breath until it becomes very hard to do simple tasks like walking up stairs. Sometimes people think being short of breath is just “getting old”.</a:t>
            </a:r>
          </a:p>
        </p:txBody>
      </p:sp>
      <p:grpSp>
        <p:nvGrpSpPr>
          <p:cNvPr name="Group 6" id="6"/>
          <p:cNvGrpSpPr/>
          <p:nvPr/>
        </p:nvGrpSpPr>
        <p:grpSpPr>
          <a:xfrm rot="0">
            <a:off x="0" y="9550623"/>
            <a:ext cx="18361741" cy="299494"/>
            <a:chOff x="0" y="0"/>
            <a:chExt cx="6448019" cy="105172"/>
          </a:xfrm>
        </p:grpSpPr>
        <p:sp>
          <p:nvSpPr>
            <p:cNvPr name="Freeform 7" id="7"/>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8" id="8"/>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9" id="9"/>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10" id="10"/>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11" id="11"/>
          <p:cNvGrpSpPr/>
          <p:nvPr/>
        </p:nvGrpSpPr>
        <p:grpSpPr>
          <a:xfrm rot="0">
            <a:off x="14657412" y="862629"/>
            <a:ext cx="2601888" cy="954876"/>
            <a:chOff x="0" y="0"/>
            <a:chExt cx="3469184" cy="1273168"/>
          </a:xfrm>
        </p:grpSpPr>
        <p:sp>
          <p:nvSpPr>
            <p:cNvPr name="Freeform 12" id="12"/>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13" id="13"/>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4" id="14"/>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45307" y="2247278"/>
            <a:ext cx="4031338" cy="7011022"/>
          </a:xfrm>
          <a:custGeom>
            <a:avLst/>
            <a:gdLst/>
            <a:ahLst/>
            <a:cxnLst/>
            <a:rect r="r" b="b" t="t" l="l"/>
            <a:pathLst>
              <a:path h="7011022" w="4031338">
                <a:moveTo>
                  <a:pt x="0" y="0"/>
                </a:moveTo>
                <a:lnTo>
                  <a:pt x="4031338" y="0"/>
                </a:lnTo>
                <a:lnTo>
                  <a:pt x="4031338" y="7011022"/>
                </a:lnTo>
                <a:lnTo>
                  <a:pt x="0" y="7011022"/>
                </a:lnTo>
                <a:lnTo>
                  <a:pt x="0" y="0"/>
                </a:lnTo>
                <a:close/>
              </a:path>
            </a:pathLst>
          </a:custGeom>
          <a:blipFill>
            <a:blip r:embed="rId2"/>
            <a:stretch>
              <a:fillRect l="0" t="0" r="0" b="0"/>
            </a:stretch>
          </a:blipFill>
        </p:spPr>
      </p:sp>
      <p:sp>
        <p:nvSpPr>
          <p:cNvPr name="TextBox 3" id="3"/>
          <p:cNvSpPr txBox="true"/>
          <p:nvPr/>
        </p:nvSpPr>
        <p:spPr>
          <a:xfrm rot="0">
            <a:off x="1028700" y="3150359"/>
            <a:ext cx="10934366" cy="4641498"/>
          </a:xfrm>
          <a:prstGeom prst="rect">
            <a:avLst/>
          </a:prstGeom>
        </p:spPr>
        <p:txBody>
          <a:bodyPr anchor="t" rtlCol="false" tIns="0" lIns="0" bIns="0" rIns="0">
            <a:spAutoFit/>
          </a:bodyPr>
          <a:lstStyle/>
          <a:p>
            <a:pPr algn="l">
              <a:lnSpc>
                <a:spcPts val="4000"/>
              </a:lnSpc>
            </a:pPr>
            <a:r>
              <a:rPr lang="en-US" b="true" sz="3200">
                <a:solidFill>
                  <a:srgbClr val="000000"/>
                </a:solidFill>
                <a:latin typeface="Inter Medium"/>
                <a:ea typeface="Inter Medium"/>
                <a:cs typeface="Inter Medium"/>
                <a:sym typeface="Inter Medium"/>
              </a:rPr>
              <a:t>Some people with COPD need to use oxygen tanks to get enough oxygen into their blood because their lungs are so damaged. </a:t>
            </a:r>
          </a:p>
          <a:p>
            <a:pPr algn="l">
              <a:lnSpc>
                <a:spcPts val="4000"/>
              </a:lnSpc>
            </a:pPr>
          </a:p>
          <a:p>
            <a:pPr algn="l">
              <a:lnSpc>
                <a:spcPts val="4000"/>
              </a:lnSpc>
            </a:pPr>
            <a:r>
              <a:rPr lang="en-US" b="true" sz="3200">
                <a:solidFill>
                  <a:srgbClr val="000000"/>
                </a:solidFill>
                <a:latin typeface="Inter Medium"/>
                <a:ea typeface="Inter Medium"/>
                <a:cs typeface="Inter Medium"/>
                <a:sym typeface="Inter Medium"/>
              </a:rPr>
              <a:t>There is no cure for COPD. It can be treated with inhalers and other medicine but it will get worse over time and can be fatal. </a:t>
            </a:r>
          </a:p>
          <a:p>
            <a:pPr algn="l">
              <a:lnSpc>
                <a:spcPts val="4000"/>
              </a:lnSpc>
            </a:pPr>
          </a:p>
          <a:p>
            <a:pPr algn="l">
              <a:lnSpc>
                <a:spcPts val="4000"/>
              </a:lnSpc>
            </a:pPr>
            <a:r>
              <a:rPr lang="en-US" b="true" sz="3200">
                <a:solidFill>
                  <a:srgbClr val="000000"/>
                </a:solidFill>
                <a:latin typeface="Inter Medium"/>
                <a:ea typeface="Inter Medium"/>
                <a:cs typeface="Inter Medium"/>
                <a:sym typeface="Inter Medium"/>
              </a:rPr>
              <a:t>Exercising and s</a:t>
            </a:r>
            <a:r>
              <a:rPr lang="en-US" b="true" sz="3200">
                <a:solidFill>
                  <a:srgbClr val="000000"/>
                </a:solidFill>
                <a:latin typeface="Inter Medium"/>
                <a:ea typeface="Inter Medium"/>
                <a:cs typeface="Inter Medium"/>
                <a:sym typeface="Inter Medium"/>
              </a:rPr>
              <a:t>taying active can slow down COPD. </a:t>
            </a:r>
          </a:p>
        </p:txBody>
      </p:sp>
      <p:sp>
        <p:nvSpPr>
          <p:cNvPr name="TextBox 4" id="4"/>
          <p:cNvSpPr txBox="true"/>
          <p:nvPr/>
        </p:nvSpPr>
        <p:spPr>
          <a:xfrm rot="0">
            <a:off x="1028700" y="1187171"/>
            <a:ext cx="15661006" cy="1763163"/>
          </a:xfrm>
          <a:prstGeom prst="rect">
            <a:avLst/>
          </a:prstGeom>
        </p:spPr>
        <p:txBody>
          <a:bodyPr anchor="t" rtlCol="false" tIns="0" lIns="0" bIns="0" rIns="0">
            <a:spAutoFit/>
          </a:bodyPr>
          <a:lstStyle/>
          <a:p>
            <a:pPr algn="l">
              <a:lnSpc>
                <a:spcPts val="6848"/>
              </a:lnSpc>
            </a:pPr>
            <a:r>
              <a:rPr lang="en-US" sz="6400" b="true">
                <a:solidFill>
                  <a:srgbClr val="000000"/>
                </a:solidFill>
                <a:latin typeface="Inter Bold"/>
                <a:ea typeface="Inter Bold"/>
                <a:cs typeface="Inter Bold"/>
                <a:sym typeface="Inter Bold"/>
              </a:rPr>
              <a:t>Chronic obstructive pulmonary disorder (COPD)</a:t>
            </a:r>
          </a:p>
        </p:txBody>
      </p:sp>
      <p:grpSp>
        <p:nvGrpSpPr>
          <p:cNvPr name="Group 5" id="5"/>
          <p:cNvGrpSpPr/>
          <p:nvPr/>
        </p:nvGrpSpPr>
        <p:grpSpPr>
          <a:xfrm rot="0">
            <a:off x="0" y="9550623"/>
            <a:ext cx="18361741" cy="299494"/>
            <a:chOff x="0" y="0"/>
            <a:chExt cx="6448019" cy="105172"/>
          </a:xfrm>
        </p:grpSpPr>
        <p:sp>
          <p:nvSpPr>
            <p:cNvPr name="Freeform 6" id="6"/>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7" id="7"/>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8" id="8"/>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9" id="9"/>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10" id="10"/>
          <p:cNvGrpSpPr/>
          <p:nvPr/>
        </p:nvGrpSpPr>
        <p:grpSpPr>
          <a:xfrm rot="0">
            <a:off x="14657412" y="862629"/>
            <a:ext cx="2601888" cy="954876"/>
            <a:chOff x="0" y="0"/>
            <a:chExt cx="3469184" cy="1273168"/>
          </a:xfrm>
        </p:grpSpPr>
        <p:sp>
          <p:nvSpPr>
            <p:cNvPr name="Freeform 11" id="11"/>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12" id="12"/>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3" id="13"/>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27576" y="2305556"/>
            <a:ext cx="6753493" cy="5873887"/>
          </a:xfrm>
          <a:prstGeom prst="rect">
            <a:avLst/>
          </a:prstGeom>
        </p:spPr>
        <p:txBody>
          <a:bodyPr anchor="t" rtlCol="false" tIns="0" lIns="0" bIns="0" rIns="0">
            <a:spAutoFit/>
          </a:bodyPr>
          <a:lstStyle/>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Smoking is the #1 risk factor for lung cancer</a:t>
            </a:r>
          </a:p>
          <a:p>
            <a:pPr algn="l">
              <a:lnSpc>
                <a:spcPts val="1000"/>
              </a:lnSpc>
            </a:pP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About 70% of lung cancer in Canada is caused by smoking</a:t>
            </a:r>
          </a:p>
          <a:p>
            <a:pPr algn="l">
              <a:lnSpc>
                <a:spcPts val="1000"/>
              </a:lnSpc>
            </a:pP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Lung cancer k</a:t>
            </a:r>
            <a:r>
              <a:rPr lang="en-US" b="true" sz="3200">
                <a:solidFill>
                  <a:srgbClr val="000000"/>
                </a:solidFill>
                <a:latin typeface="Inter Medium"/>
                <a:ea typeface="Inter Medium"/>
                <a:cs typeface="Inter Medium"/>
                <a:sym typeface="Inter Medium"/>
              </a:rPr>
              <a:t>ills more Canadians than any other type of cancer</a:t>
            </a:r>
          </a:p>
          <a:p>
            <a:pPr algn="l">
              <a:lnSpc>
                <a:spcPts val="1000"/>
              </a:lnSpc>
            </a:pP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Most people don’t know the symptoms of lung cancer and don’t go to the doctor until the cancer has spread </a:t>
            </a:r>
          </a:p>
        </p:txBody>
      </p:sp>
      <p:sp>
        <p:nvSpPr>
          <p:cNvPr name="TextBox 3" id="3"/>
          <p:cNvSpPr txBox="true"/>
          <p:nvPr/>
        </p:nvSpPr>
        <p:spPr>
          <a:xfrm rot="0">
            <a:off x="1028700" y="1048361"/>
            <a:ext cx="8254319"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Lung cancer</a:t>
            </a:r>
          </a:p>
        </p:txBody>
      </p:sp>
      <p:sp>
        <p:nvSpPr>
          <p:cNvPr name="TextBox 4" id="4"/>
          <p:cNvSpPr txBox="true"/>
          <p:nvPr/>
        </p:nvSpPr>
        <p:spPr>
          <a:xfrm rot="0">
            <a:off x="7901262" y="6578721"/>
            <a:ext cx="9043050" cy="1563847"/>
          </a:xfrm>
          <a:prstGeom prst="rect">
            <a:avLst/>
          </a:prstGeom>
        </p:spPr>
        <p:txBody>
          <a:bodyPr anchor="t" rtlCol="false" tIns="0" lIns="0" bIns="0" rIns="0">
            <a:spAutoFit/>
          </a:bodyPr>
          <a:lstStyle/>
          <a:p>
            <a:pPr algn="l" marL="690881" indent="-345440" lvl="1">
              <a:lnSpc>
                <a:spcPts val="4128"/>
              </a:lnSpc>
              <a:buFont typeface="Arial"/>
              <a:buChar char="•"/>
            </a:pPr>
            <a:r>
              <a:rPr lang="en-US" b="true" sz="3200">
                <a:solidFill>
                  <a:srgbClr val="000000"/>
                </a:solidFill>
                <a:latin typeface="Inter Medium"/>
                <a:ea typeface="Inter Medium"/>
                <a:cs typeface="Inter Medium"/>
                <a:sym typeface="Inter Medium"/>
              </a:rPr>
              <a:t>New</a:t>
            </a:r>
            <a:r>
              <a:rPr lang="en-US" b="true" sz="3200">
                <a:solidFill>
                  <a:srgbClr val="000000"/>
                </a:solidFill>
                <a:latin typeface="Inter Medium"/>
                <a:ea typeface="Inter Medium"/>
                <a:cs typeface="Inter Medium"/>
                <a:sym typeface="Inter Medium"/>
              </a:rPr>
              <a:t> treatments, technologies and medicines mean people are living longer, especially if lung cancer diagnosed early!</a:t>
            </a:r>
          </a:p>
        </p:txBody>
      </p:sp>
      <p:grpSp>
        <p:nvGrpSpPr>
          <p:cNvPr name="Group 5" id="5"/>
          <p:cNvGrpSpPr/>
          <p:nvPr/>
        </p:nvGrpSpPr>
        <p:grpSpPr>
          <a:xfrm rot="0">
            <a:off x="0" y="9550623"/>
            <a:ext cx="18361741" cy="299494"/>
            <a:chOff x="0" y="0"/>
            <a:chExt cx="6448019" cy="105172"/>
          </a:xfrm>
        </p:grpSpPr>
        <p:sp>
          <p:nvSpPr>
            <p:cNvPr name="Freeform 6" id="6"/>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7" id="7"/>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8" id="8"/>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9" id="9"/>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10" id="10"/>
          <p:cNvGrpSpPr/>
          <p:nvPr/>
        </p:nvGrpSpPr>
        <p:grpSpPr>
          <a:xfrm rot="0">
            <a:off x="14657412" y="862629"/>
            <a:ext cx="2601888" cy="954876"/>
            <a:chOff x="0" y="0"/>
            <a:chExt cx="3469184" cy="1273168"/>
          </a:xfrm>
        </p:grpSpPr>
        <p:sp>
          <p:nvSpPr>
            <p:cNvPr name="Freeform 11" id="11"/>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2"/>
              <a:stretch>
                <a:fillRect l="0" t="0" r="0" b="0"/>
              </a:stretch>
            </a:blipFill>
          </p:spPr>
        </p:sp>
        <p:sp>
          <p:nvSpPr>
            <p:cNvPr name="TextBox 12" id="12"/>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3" id="13"/>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36539" y="3049002"/>
            <a:ext cx="9418903" cy="4226520"/>
          </a:xfrm>
          <a:prstGeom prst="rect">
            <a:avLst/>
          </a:prstGeom>
        </p:spPr>
        <p:txBody>
          <a:bodyPr anchor="t" rtlCol="false" tIns="0" lIns="0" bIns="0" rIns="0">
            <a:spAutoFit/>
          </a:bodyPr>
          <a:lstStyle/>
          <a:p>
            <a:pPr algn="l" marL="502920" indent="-251460" lvl="1">
              <a:lnSpc>
                <a:spcPts val="2911"/>
              </a:lnSpc>
              <a:buFont typeface="Arial"/>
              <a:buChar char="•"/>
            </a:pPr>
            <a:r>
              <a:rPr lang="en-US" b="true" sz="2329">
                <a:solidFill>
                  <a:srgbClr val="000000"/>
                </a:solidFill>
                <a:latin typeface="Inter Medium"/>
                <a:ea typeface="Inter Medium"/>
                <a:cs typeface="Inter Medium"/>
                <a:sym typeface="Inter Medium"/>
              </a:rPr>
              <a:t>Tar is a sticky, brown residue in tobacco smoke containing hundreds of chemicals. Many of these are known to cause cancer.</a:t>
            </a:r>
          </a:p>
          <a:p>
            <a:pPr algn="l">
              <a:lnSpc>
                <a:spcPts val="909"/>
              </a:lnSpc>
            </a:pPr>
          </a:p>
          <a:p>
            <a:pPr algn="l" marL="502920" indent="-251460" lvl="1">
              <a:lnSpc>
                <a:spcPts val="2911"/>
              </a:lnSpc>
              <a:buFont typeface="Arial"/>
              <a:buChar char="•"/>
            </a:pPr>
            <a:r>
              <a:rPr lang="en-US" b="true" sz="2329">
                <a:solidFill>
                  <a:srgbClr val="000000"/>
                </a:solidFill>
                <a:latin typeface="Inter Medium"/>
                <a:ea typeface="Inter Medium"/>
                <a:cs typeface="Inter Medium"/>
                <a:sym typeface="Inter Medium"/>
              </a:rPr>
              <a:t>Tar in cigarettes is what stains smokers’ fingers yellow-brown.</a:t>
            </a:r>
          </a:p>
          <a:p>
            <a:pPr algn="l">
              <a:lnSpc>
                <a:spcPts val="909"/>
              </a:lnSpc>
            </a:pPr>
          </a:p>
          <a:p>
            <a:pPr algn="l" marL="502920" indent="-251460" lvl="1">
              <a:lnSpc>
                <a:spcPts val="2911"/>
              </a:lnSpc>
              <a:buFont typeface="Arial"/>
              <a:buChar char="•"/>
            </a:pPr>
            <a:r>
              <a:rPr lang="en-US" b="true" sz="2329">
                <a:solidFill>
                  <a:srgbClr val="000000"/>
                </a:solidFill>
                <a:latin typeface="Inter Medium"/>
                <a:ea typeface="Inter Medium"/>
                <a:cs typeface="Inter Medium"/>
                <a:sym typeface="Inter Medium"/>
              </a:rPr>
              <a:t>The tar in cigarettes </a:t>
            </a:r>
            <a:r>
              <a:rPr lang="en-US" b="true" sz="2329">
                <a:solidFill>
                  <a:srgbClr val="000000"/>
                </a:solidFill>
                <a:latin typeface="Inter Medium"/>
                <a:ea typeface="Inter Medium"/>
                <a:cs typeface="Inter Medium"/>
                <a:sym typeface="Inter Medium"/>
              </a:rPr>
              <a:t>is not the same as the tar used on road surfaces or roofing</a:t>
            </a:r>
          </a:p>
          <a:p>
            <a:pPr algn="l">
              <a:lnSpc>
                <a:spcPts val="909"/>
              </a:lnSpc>
            </a:pPr>
          </a:p>
          <a:p>
            <a:pPr algn="l" marL="502920" indent="-251460" lvl="1">
              <a:lnSpc>
                <a:spcPts val="2911"/>
              </a:lnSpc>
              <a:buFont typeface="Arial"/>
              <a:buChar char="•"/>
            </a:pPr>
            <a:r>
              <a:rPr lang="en-US" b="true" sz="2329">
                <a:solidFill>
                  <a:srgbClr val="000000"/>
                </a:solidFill>
                <a:latin typeface="Inter Medium"/>
                <a:ea typeface="Inter Medium"/>
                <a:cs typeface="Inter Medium"/>
                <a:sym typeface="Inter Medium"/>
              </a:rPr>
              <a:t>Smoking cigarettes with lower tar does not always reduce the risk of lung cancer.</a:t>
            </a:r>
          </a:p>
          <a:p>
            <a:pPr algn="l">
              <a:lnSpc>
                <a:spcPts val="909"/>
              </a:lnSpc>
            </a:pPr>
          </a:p>
          <a:p>
            <a:pPr algn="l" marL="502920" indent="-251460" lvl="1">
              <a:lnSpc>
                <a:spcPts val="2911"/>
              </a:lnSpc>
              <a:buFont typeface="Arial"/>
              <a:buChar char="•"/>
            </a:pPr>
            <a:r>
              <a:rPr lang="en-US" b="true" sz="2329">
                <a:solidFill>
                  <a:srgbClr val="000000"/>
                </a:solidFill>
                <a:latin typeface="Inter Medium"/>
                <a:ea typeface="Inter Medium"/>
                <a:cs typeface="Inter Medium"/>
                <a:sym typeface="Inter Medium"/>
              </a:rPr>
              <a:t>Smoking a pack of cigarettes a day for one year deposits about 1/2 cup of tar in your lungs. </a:t>
            </a:r>
          </a:p>
        </p:txBody>
      </p:sp>
      <p:grpSp>
        <p:nvGrpSpPr>
          <p:cNvPr name="Group 3" id="3"/>
          <p:cNvGrpSpPr/>
          <p:nvPr/>
        </p:nvGrpSpPr>
        <p:grpSpPr>
          <a:xfrm rot="0">
            <a:off x="10180460" y="5748764"/>
            <a:ext cx="5953959" cy="2612300"/>
            <a:chOff x="0" y="0"/>
            <a:chExt cx="7938612" cy="3483066"/>
          </a:xfrm>
        </p:grpSpPr>
        <p:sp>
          <p:nvSpPr>
            <p:cNvPr name="Freeform 4" id="4"/>
            <p:cNvSpPr/>
            <p:nvPr/>
          </p:nvSpPr>
          <p:spPr>
            <a:xfrm flipH="false" flipV="false" rot="0">
              <a:off x="0" y="0"/>
              <a:ext cx="7938612" cy="3483066"/>
            </a:xfrm>
            <a:custGeom>
              <a:avLst/>
              <a:gdLst/>
              <a:ahLst/>
              <a:cxnLst/>
              <a:rect r="r" b="b" t="t" l="l"/>
              <a:pathLst>
                <a:path h="3483066" w="7938612">
                  <a:moveTo>
                    <a:pt x="0" y="0"/>
                  </a:moveTo>
                  <a:lnTo>
                    <a:pt x="7938612" y="0"/>
                  </a:lnTo>
                  <a:lnTo>
                    <a:pt x="7938612" y="3483066"/>
                  </a:lnTo>
                  <a:lnTo>
                    <a:pt x="0" y="3483066"/>
                  </a:lnTo>
                  <a:lnTo>
                    <a:pt x="0" y="0"/>
                  </a:lnTo>
                  <a:close/>
                </a:path>
              </a:pathLst>
            </a:custGeom>
            <a:blipFill>
              <a:blip r:embed="rId2"/>
              <a:stretch>
                <a:fillRect l="0" t="0" r="0" b="0"/>
              </a:stretch>
            </a:blipFill>
          </p:spPr>
        </p:sp>
        <p:grpSp>
          <p:nvGrpSpPr>
            <p:cNvPr name="Group 5" id="5"/>
            <p:cNvGrpSpPr/>
            <p:nvPr/>
          </p:nvGrpSpPr>
          <p:grpSpPr>
            <a:xfrm rot="0">
              <a:off x="86946" y="1993709"/>
              <a:ext cx="1970037" cy="533969"/>
              <a:chOff x="0" y="0"/>
              <a:chExt cx="563067" cy="152617"/>
            </a:xfrm>
          </p:grpSpPr>
          <p:sp>
            <p:nvSpPr>
              <p:cNvPr name="Freeform 6" id="6"/>
              <p:cNvSpPr/>
              <p:nvPr/>
            </p:nvSpPr>
            <p:spPr>
              <a:xfrm flipH="false" flipV="false" rot="0">
                <a:off x="0" y="0"/>
                <a:ext cx="563067" cy="152617"/>
              </a:xfrm>
              <a:custGeom>
                <a:avLst/>
                <a:gdLst/>
                <a:ahLst/>
                <a:cxnLst/>
                <a:rect r="r" b="b" t="t" l="l"/>
                <a:pathLst>
                  <a:path h="152617" w="563067">
                    <a:moveTo>
                      <a:pt x="281534" y="0"/>
                    </a:moveTo>
                    <a:cubicBezTo>
                      <a:pt x="126047" y="0"/>
                      <a:pt x="0" y="34164"/>
                      <a:pt x="0" y="76308"/>
                    </a:cubicBezTo>
                    <a:cubicBezTo>
                      <a:pt x="0" y="118452"/>
                      <a:pt x="126047" y="152617"/>
                      <a:pt x="281534" y="152617"/>
                    </a:cubicBezTo>
                    <a:cubicBezTo>
                      <a:pt x="437020" y="152617"/>
                      <a:pt x="563067" y="118452"/>
                      <a:pt x="563067" y="76308"/>
                    </a:cubicBezTo>
                    <a:cubicBezTo>
                      <a:pt x="563067" y="34164"/>
                      <a:pt x="437020" y="0"/>
                      <a:pt x="281534" y="0"/>
                    </a:cubicBezTo>
                    <a:close/>
                  </a:path>
                </a:pathLst>
              </a:custGeom>
              <a:solidFill>
                <a:srgbClr val="7A6200"/>
              </a:solidFill>
            </p:spPr>
          </p:sp>
          <p:sp>
            <p:nvSpPr>
              <p:cNvPr name="TextBox 7" id="7"/>
              <p:cNvSpPr txBox="true"/>
              <p:nvPr/>
            </p:nvSpPr>
            <p:spPr>
              <a:xfrm>
                <a:off x="52788" y="4783"/>
                <a:ext cx="457492" cy="133526"/>
              </a:xfrm>
              <a:prstGeom prst="rect">
                <a:avLst/>
              </a:prstGeom>
            </p:spPr>
            <p:txBody>
              <a:bodyPr anchor="ctr" rtlCol="false" tIns="50800" lIns="50800" bIns="50800" rIns="50800"/>
              <a:lstStyle/>
              <a:p>
                <a:pPr algn="ctr">
                  <a:lnSpc>
                    <a:spcPts val="2183"/>
                  </a:lnSpc>
                </a:pPr>
              </a:p>
            </p:txBody>
          </p:sp>
        </p:grpSp>
        <p:sp>
          <p:nvSpPr>
            <p:cNvPr name="Freeform 8" id="8"/>
            <p:cNvSpPr/>
            <p:nvPr/>
          </p:nvSpPr>
          <p:spPr>
            <a:xfrm flipH="false" flipV="false" rot="0">
              <a:off x="308060" y="2091858"/>
              <a:ext cx="1527809" cy="1208879"/>
            </a:xfrm>
            <a:custGeom>
              <a:avLst/>
              <a:gdLst/>
              <a:ahLst/>
              <a:cxnLst/>
              <a:rect r="r" b="b" t="t" l="l"/>
              <a:pathLst>
                <a:path h="1208879" w="1527809">
                  <a:moveTo>
                    <a:pt x="0" y="0"/>
                  </a:moveTo>
                  <a:lnTo>
                    <a:pt x="1527809" y="0"/>
                  </a:lnTo>
                  <a:lnTo>
                    <a:pt x="1527809" y="1208879"/>
                  </a:lnTo>
                  <a:lnTo>
                    <a:pt x="0" y="12088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TextBox 9" id="9"/>
          <p:cNvSpPr txBox="true"/>
          <p:nvPr/>
        </p:nvSpPr>
        <p:spPr>
          <a:xfrm rot="0">
            <a:off x="3236539" y="2118775"/>
            <a:ext cx="4508762" cy="724486"/>
          </a:xfrm>
          <a:prstGeom prst="rect">
            <a:avLst/>
          </a:prstGeom>
        </p:spPr>
        <p:txBody>
          <a:bodyPr anchor="t" rtlCol="false" tIns="0" lIns="0" bIns="0" rIns="0">
            <a:spAutoFit/>
          </a:bodyPr>
          <a:lstStyle/>
          <a:p>
            <a:pPr algn="ctr">
              <a:lnSpc>
                <a:spcPts val="5823"/>
              </a:lnSpc>
              <a:spcBef>
                <a:spcPct val="0"/>
              </a:spcBef>
            </a:pPr>
            <a:r>
              <a:rPr lang="en-US" b="true" sz="4658">
                <a:solidFill>
                  <a:srgbClr val="000000"/>
                </a:solidFill>
                <a:latin typeface="Inter Bold"/>
                <a:ea typeface="Inter Bold"/>
                <a:cs typeface="Inter Bold"/>
                <a:sym typeface="Inter Bold"/>
              </a:rPr>
              <a:t>F</a:t>
            </a:r>
            <a:r>
              <a:rPr lang="en-US" b="true" sz="4658">
                <a:solidFill>
                  <a:srgbClr val="000000"/>
                </a:solidFill>
                <a:latin typeface="Inter Bold"/>
                <a:ea typeface="Inter Bold"/>
                <a:cs typeface="Inter Bold"/>
                <a:sym typeface="Inter Bold"/>
              </a:rPr>
              <a:t>acts about tar </a:t>
            </a:r>
          </a:p>
        </p:txBody>
      </p:sp>
      <p:grpSp>
        <p:nvGrpSpPr>
          <p:cNvPr name="Group 10" id="10"/>
          <p:cNvGrpSpPr/>
          <p:nvPr/>
        </p:nvGrpSpPr>
        <p:grpSpPr>
          <a:xfrm rot="0">
            <a:off x="3516406" y="8163913"/>
            <a:ext cx="2982035" cy="1094387"/>
            <a:chOff x="0" y="0"/>
            <a:chExt cx="3976047" cy="1459183"/>
          </a:xfrm>
        </p:grpSpPr>
        <p:sp>
          <p:nvSpPr>
            <p:cNvPr name="Freeform 11" id="11"/>
            <p:cNvSpPr/>
            <p:nvPr/>
          </p:nvSpPr>
          <p:spPr>
            <a:xfrm flipH="false" flipV="false" rot="0">
              <a:off x="0" y="696011"/>
              <a:ext cx="3922086" cy="763173"/>
            </a:xfrm>
            <a:custGeom>
              <a:avLst/>
              <a:gdLst/>
              <a:ahLst/>
              <a:cxnLst/>
              <a:rect r="r" b="b" t="t" l="l"/>
              <a:pathLst>
                <a:path h="763173" w="3922086">
                  <a:moveTo>
                    <a:pt x="0" y="0"/>
                  </a:moveTo>
                  <a:lnTo>
                    <a:pt x="3922086" y="0"/>
                  </a:lnTo>
                  <a:lnTo>
                    <a:pt x="3922086" y="763172"/>
                  </a:lnTo>
                  <a:lnTo>
                    <a:pt x="0" y="763172"/>
                  </a:lnTo>
                  <a:lnTo>
                    <a:pt x="0" y="0"/>
                  </a:lnTo>
                  <a:close/>
                </a:path>
              </a:pathLst>
            </a:custGeom>
            <a:blipFill>
              <a:blip r:embed="rId5"/>
              <a:stretch>
                <a:fillRect l="0" t="0" r="0" b="0"/>
              </a:stretch>
            </a:blipFill>
          </p:spPr>
        </p:sp>
        <p:sp>
          <p:nvSpPr>
            <p:cNvPr name="TextBox 12" id="12"/>
            <p:cNvSpPr txBox="true"/>
            <p:nvPr/>
          </p:nvSpPr>
          <p:spPr>
            <a:xfrm rot="0">
              <a:off x="0" y="-47625"/>
              <a:ext cx="3976047" cy="458091"/>
            </a:xfrm>
            <a:prstGeom prst="rect">
              <a:avLst/>
            </a:prstGeom>
          </p:spPr>
          <p:txBody>
            <a:bodyPr anchor="t" rtlCol="false" tIns="0" lIns="0" bIns="0" rIns="0">
              <a:spAutoFit/>
            </a:bodyPr>
            <a:lstStyle/>
            <a:p>
              <a:pPr algn="ctr">
                <a:lnSpc>
                  <a:spcPts val="2888"/>
                </a:lnSpc>
                <a:spcBef>
                  <a:spcPct val="0"/>
                </a:spcBef>
              </a:pPr>
              <a:r>
                <a:rPr lang="en-US" sz="2062" spc="136">
                  <a:solidFill>
                    <a:srgbClr val="000000"/>
                  </a:solidFill>
                  <a:latin typeface="Inter"/>
                  <a:ea typeface="Inter"/>
                  <a:cs typeface="Inter"/>
                  <a:sym typeface="Inter"/>
                </a:rPr>
                <a:t>LUNGS ARE FOR LIFE</a:t>
              </a:r>
            </a:p>
          </p:txBody>
        </p:sp>
        <p:sp>
          <p:nvSpPr>
            <p:cNvPr name="AutoShape 13" id="13"/>
            <p:cNvSpPr/>
            <p:nvPr/>
          </p:nvSpPr>
          <p:spPr>
            <a:xfrm>
              <a:off x="0" y="527432"/>
              <a:ext cx="3922086" cy="0"/>
            </a:xfrm>
            <a:prstGeom prst="line">
              <a:avLst/>
            </a:prstGeom>
            <a:ln cap="flat" w="14556">
              <a:solidFill>
                <a:srgbClr val="000000"/>
              </a:solidFill>
              <a:prstDash val="solid"/>
              <a:headEnd type="none" len="sm" w="sm"/>
              <a:tailEnd type="none" len="sm" w="sm"/>
            </a:ln>
          </p:spPr>
        </p:sp>
      </p:grpSp>
      <p:grpSp>
        <p:nvGrpSpPr>
          <p:cNvPr name="Group 14" id="14"/>
          <p:cNvGrpSpPr/>
          <p:nvPr/>
        </p:nvGrpSpPr>
        <p:grpSpPr>
          <a:xfrm rot="0">
            <a:off x="2446313" y="9867170"/>
            <a:ext cx="13442219" cy="545972"/>
            <a:chOff x="0" y="0"/>
            <a:chExt cx="4863494" cy="197537"/>
          </a:xfrm>
        </p:grpSpPr>
        <p:sp>
          <p:nvSpPr>
            <p:cNvPr name="Freeform 15" id="15"/>
            <p:cNvSpPr/>
            <p:nvPr/>
          </p:nvSpPr>
          <p:spPr>
            <a:xfrm flipH="false" flipV="false" rot="0">
              <a:off x="0" y="0"/>
              <a:ext cx="4863494" cy="197537"/>
            </a:xfrm>
            <a:custGeom>
              <a:avLst/>
              <a:gdLst/>
              <a:ahLst/>
              <a:cxnLst/>
              <a:rect r="r" b="b" t="t" l="l"/>
              <a:pathLst>
                <a:path h="197537" w="4863494">
                  <a:moveTo>
                    <a:pt x="0" y="0"/>
                  </a:moveTo>
                  <a:lnTo>
                    <a:pt x="4863494" y="0"/>
                  </a:lnTo>
                  <a:lnTo>
                    <a:pt x="4863494" y="197537"/>
                  </a:lnTo>
                  <a:lnTo>
                    <a:pt x="0" y="197537"/>
                  </a:lnTo>
                  <a:close/>
                </a:path>
              </a:pathLst>
            </a:custGeom>
            <a:solidFill>
              <a:srgbClr val="E21216"/>
            </a:solidFill>
          </p:spPr>
        </p:sp>
        <p:sp>
          <p:nvSpPr>
            <p:cNvPr name="TextBox 16" id="16"/>
            <p:cNvSpPr txBox="true"/>
            <p:nvPr/>
          </p:nvSpPr>
          <p:spPr>
            <a:xfrm>
              <a:off x="0" y="-9525"/>
              <a:ext cx="4863494" cy="207062"/>
            </a:xfrm>
            <a:prstGeom prst="rect">
              <a:avLst/>
            </a:prstGeom>
          </p:spPr>
          <p:txBody>
            <a:bodyPr anchor="ctr" rtlCol="false" tIns="27940" lIns="27940" bIns="27940" rIns="27940"/>
            <a:lstStyle/>
            <a:p>
              <a:pPr algn="ctr">
                <a:lnSpc>
                  <a:spcPts val="2183"/>
                </a:lnSpc>
              </a:pPr>
            </a:p>
          </p:txBody>
        </p:sp>
      </p:grpSp>
      <p:sp>
        <p:nvSpPr>
          <p:cNvPr name="TextBox 17" id="17"/>
          <p:cNvSpPr txBox="true"/>
          <p:nvPr/>
        </p:nvSpPr>
        <p:spPr>
          <a:xfrm rot="0">
            <a:off x="3525528" y="9426633"/>
            <a:ext cx="12141328" cy="243629"/>
          </a:xfrm>
          <a:prstGeom prst="rect">
            <a:avLst/>
          </a:prstGeom>
        </p:spPr>
        <p:txBody>
          <a:bodyPr anchor="t" rtlCol="false" tIns="0" lIns="0" bIns="0" rIns="0">
            <a:spAutoFit/>
          </a:bodyPr>
          <a:lstStyle/>
          <a:p>
            <a:pPr algn="l">
              <a:lnSpc>
                <a:spcPts val="2038"/>
              </a:lnSpc>
              <a:spcBef>
                <a:spcPct val="0"/>
              </a:spcBef>
            </a:pPr>
            <a:r>
              <a:rPr lang="en-US" sz="1455">
                <a:solidFill>
                  <a:srgbClr val="000000"/>
                </a:solidFill>
                <a:latin typeface="Inter"/>
                <a:ea typeface="Inter"/>
                <a:cs typeface="Inter"/>
                <a:sym typeface="Inter"/>
              </a:rPr>
              <a:t>Lungs are for Life is copyright of the Canadian Lung Association. Reproduction for educational, non-commercial purposes only.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60689" y="3305742"/>
            <a:ext cx="13555744" cy="5488922"/>
          </a:xfrm>
          <a:prstGeom prst="rect">
            <a:avLst/>
          </a:prstGeom>
        </p:spPr>
        <p:txBody>
          <a:bodyPr anchor="t" rtlCol="false" tIns="0" lIns="0" bIns="0" rIns="0">
            <a:spAutoFit/>
          </a:bodyPr>
          <a:lstStyle/>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A cough that doesn't go away and gets worse over time </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Chest pain that doesn't go away </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Coughing up blood </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Feeling short of breath </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Wheezing </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Losing your voice </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Frequent episodes of pneumonia and/or bronchitis</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Swollen neck and face </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Not hungry, losing weight without trying </a:t>
            </a:r>
          </a:p>
          <a:p>
            <a:pPr algn="l" marL="604519" indent="-302260" lvl="1">
              <a:lnSpc>
                <a:spcPts val="4395"/>
              </a:lnSpc>
              <a:buFont typeface="Arial"/>
              <a:buChar char="•"/>
            </a:pPr>
            <a:r>
              <a:rPr lang="en-US" b="true" sz="2799">
                <a:solidFill>
                  <a:srgbClr val="000000"/>
                </a:solidFill>
                <a:latin typeface="Inter Medium"/>
                <a:ea typeface="Inter Medium"/>
                <a:cs typeface="Inter Medium"/>
                <a:sym typeface="Inter Medium"/>
              </a:rPr>
              <a:t>Feeling tired </a:t>
            </a:r>
          </a:p>
        </p:txBody>
      </p:sp>
      <p:sp>
        <p:nvSpPr>
          <p:cNvPr name="TextBox 3" id="3"/>
          <p:cNvSpPr txBox="true"/>
          <p:nvPr/>
        </p:nvSpPr>
        <p:spPr>
          <a:xfrm rot="0">
            <a:off x="1028700" y="834650"/>
            <a:ext cx="13071457"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Symptoms of lung cancer</a:t>
            </a:r>
          </a:p>
        </p:txBody>
      </p:sp>
      <p:sp>
        <p:nvSpPr>
          <p:cNvPr name="TextBox 4" id="4"/>
          <p:cNvSpPr txBox="true"/>
          <p:nvPr/>
        </p:nvSpPr>
        <p:spPr>
          <a:xfrm rot="0">
            <a:off x="1028700" y="2145111"/>
            <a:ext cx="14188719" cy="1036806"/>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If someone you love is having symptoms of lung cancer, encourage them to talk to their doctor. </a:t>
            </a:r>
          </a:p>
        </p:txBody>
      </p:sp>
      <p:sp>
        <p:nvSpPr>
          <p:cNvPr name="Freeform 5" id="5"/>
          <p:cNvSpPr/>
          <p:nvPr/>
        </p:nvSpPr>
        <p:spPr>
          <a:xfrm flipH="false" flipV="false" rot="0">
            <a:off x="12916670" y="8486322"/>
            <a:ext cx="4342630" cy="845003"/>
          </a:xfrm>
          <a:custGeom>
            <a:avLst/>
            <a:gdLst/>
            <a:ahLst/>
            <a:cxnLst/>
            <a:rect r="r" b="b" t="t" l="l"/>
            <a:pathLst>
              <a:path h="845003" w="4342630">
                <a:moveTo>
                  <a:pt x="0" y="0"/>
                </a:moveTo>
                <a:lnTo>
                  <a:pt x="4342630" y="0"/>
                </a:lnTo>
                <a:lnTo>
                  <a:pt x="4342630" y="845003"/>
                </a:lnTo>
                <a:lnTo>
                  <a:pt x="0" y="845003"/>
                </a:lnTo>
                <a:lnTo>
                  <a:pt x="0" y="0"/>
                </a:lnTo>
                <a:close/>
              </a:path>
            </a:pathLst>
          </a:custGeom>
          <a:blipFill>
            <a:blip r:embed="rId2"/>
            <a:stretch>
              <a:fillRect l="0" t="0" r="0" b="0"/>
            </a:stretch>
          </a:blipFill>
        </p:spPr>
      </p:sp>
      <p:grpSp>
        <p:nvGrpSpPr>
          <p:cNvPr name="Group 6" id="6"/>
          <p:cNvGrpSpPr/>
          <p:nvPr/>
        </p:nvGrpSpPr>
        <p:grpSpPr>
          <a:xfrm rot="0">
            <a:off x="0" y="9550623"/>
            <a:ext cx="18361741" cy="299494"/>
            <a:chOff x="0" y="0"/>
            <a:chExt cx="6448019" cy="105172"/>
          </a:xfrm>
        </p:grpSpPr>
        <p:sp>
          <p:nvSpPr>
            <p:cNvPr name="Freeform 7" id="7"/>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8" id="8"/>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9" id="9"/>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grpSp>
        <p:nvGrpSpPr>
          <p:cNvPr name="Group 10" id="10"/>
          <p:cNvGrpSpPr/>
          <p:nvPr/>
        </p:nvGrpSpPr>
        <p:grpSpPr>
          <a:xfrm rot="0">
            <a:off x="14657412" y="862629"/>
            <a:ext cx="2601888" cy="954876"/>
            <a:chOff x="0" y="0"/>
            <a:chExt cx="3469184" cy="1273168"/>
          </a:xfrm>
        </p:grpSpPr>
        <p:sp>
          <p:nvSpPr>
            <p:cNvPr name="Freeform 11" id="11"/>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2"/>
              <a:stretch>
                <a:fillRect l="0" t="0" r="0" b="0"/>
              </a:stretch>
            </a:blipFill>
          </p:spPr>
        </p:sp>
        <p:sp>
          <p:nvSpPr>
            <p:cNvPr name="TextBox 12" id="12"/>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3" id="13"/>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202568"/>
            <a:ext cx="8595015" cy="6198612"/>
          </a:xfrm>
          <a:prstGeom prst="rect">
            <a:avLst/>
          </a:prstGeom>
        </p:spPr>
        <p:txBody>
          <a:bodyPr anchor="t" rtlCol="false" tIns="0" lIns="0" bIns="0" rIns="0">
            <a:spAutoFit/>
          </a:bodyPr>
          <a:lstStyle/>
          <a:p>
            <a:pPr algn="l">
              <a:lnSpc>
                <a:spcPts val="4000"/>
              </a:lnSpc>
            </a:pPr>
            <a:r>
              <a:rPr lang="en-US" sz="3200" b="true">
                <a:solidFill>
                  <a:srgbClr val="000000"/>
                </a:solidFill>
                <a:latin typeface="Inter Medium"/>
                <a:ea typeface="Inter Medium"/>
                <a:cs typeface="Inter Medium"/>
                <a:sym typeface="Inter Medium"/>
              </a:rPr>
              <a:t>Not everyone with lung cancer has symptoms, especially in the early stages.</a:t>
            </a:r>
          </a:p>
          <a:p>
            <a:pPr algn="l">
              <a:lnSpc>
                <a:spcPts val="4000"/>
              </a:lnSpc>
            </a:pPr>
          </a:p>
          <a:p>
            <a:pPr algn="l">
              <a:lnSpc>
                <a:spcPts val="4000"/>
              </a:lnSpc>
              <a:spcBef>
                <a:spcPct val="0"/>
              </a:spcBef>
            </a:pPr>
            <a:r>
              <a:rPr lang="en-US" b="true" sz="3200">
                <a:solidFill>
                  <a:srgbClr val="000000"/>
                </a:solidFill>
                <a:latin typeface="Inter Medium"/>
                <a:ea typeface="Inter Medium"/>
                <a:cs typeface="Inter Medium"/>
                <a:sym typeface="Inter Medium"/>
              </a:rPr>
              <a:t>Th</a:t>
            </a:r>
            <a:r>
              <a:rPr lang="en-US" b="true" sz="3200">
                <a:solidFill>
                  <a:srgbClr val="000000"/>
                </a:solidFill>
                <a:latin typeface="Inter Medium"/>
                <a:ea typeface="Inter Medium"/>
                <a:cs typeface="Inter Medium"/>
                <a:sym typeface="Inter Medium"/>
              </a:rPr>
              <a:t>e Ontario Lung Screening Program uses CT machines to take detailed pictures inside the lungs of people who are at the highest risk of lung cancer from cigarette smoki</a:t>
            </a:r>
            <a:r>
              <a:rPr lang="en-US" b="true" sz="3200" u="none">
                <a:solidFill>
                  <a:srgbClr val="000000"/>
                </a:solidFill>
                <a:latin typeface="Inter Medium"/>
                <a:ea typeface="Inter Medium"/>
                <a:cs typeface="Inter Medium"/>
                <a:sym typeface="Inter Medium"/>
              </a:rPr>
              <a:t>n</a:t>
            </a:r>
            <a:r>
              <a:rPr lang="en-US" b="true" sz="3200">
                <a:solidFill>
                  <a:srgbClr val="000000"/>
                </a:solidFill>
                <a:latin typeface="Inter Medium"/>
                <a:ea typeface="Inter Medium"/>
                <a:cs typeface="Inter Medium"/>
                <a:sym typeface="Inter Medium"/>
              </a:rPr>
              <a:t>g.</a:t>
            </a:r>
          </a:p>
          <a:p>
            <a:pPr algn="l">
              <a:lnSpc>
                <a:spcPts val="4000"/>
              </a:lnSpc>
              <a:spcBef>
                <a:spcPct val="0"/>
              </a:spcBef>
            </a:pPr>
          </a:p>
          <a:p>
            <a:pPr algn="l">
              <a:lnSpc>
                <a:spcPts val="4000"/>
              </a:lnSpc>
              <a:spcBef>
                <a:spcPct val="0"/>
              </a:spcBef>
            </a:pPr>
            <a:r>
              <a:rPr lang="en-US" b="true" sz="3200">
                <a:solidFill>
                  <a:srgbClr val="000000"/>
                </a:solidFill>
                <a:latin typeface="Inter Medium"/>
                <a:ea typeface="Inter Medium"/>
                <a:cs typeface="Inter Medium"/>
                <a:sym typeface="Inter Medium"/>
              </a:rPr>
              <a:t>Th</a:t>
            </a:r>
            <a:r>
              <a:rPr lang="en-US" b="true" sz="3200" u="none">
                <a:solidFill>
                  <a:srgbClr val="000000"/>
                </a:solidFill>
                <a:latin typeface="Inter Medium"/>
                <a:ea typeface="Inter Medium"/>
                <a:cs typeface="Inter Medium"/>
                <a:sym typeface="Inter Medium"/>
              </a:rPr>
              <a:t>ese te</a:t>
            </a:r>
            <a:r>
              <a:rPr lang="en-US" b="true" sz="3200">
                <a:solidFill>
                  <a:srgbClr val="000000"/>
                </a:solidFill>
                <a:latin typeface="Inter Medium"/>
                <a:ea typeface="Inter Medium"/>
                <a:cs typeface="Inter Medium"/>
                <a:sym typeface="Inter Medium"/>
              </a:rPr>
              <a:t>s</a:t>
            </a:r>
            <a:r>
              <a:rPr lang="en-US" b="true" sz="3200" u="none">
                <a:solidFill>
                  <a:srgbClr val="000000"/>
                </a:solidFill>
                <a:latin typeface="Inter Medium"/>
                <a:ea typeface="Inter Medium"/>
                <a:cs typeface="Inter Medium"/>
                <a:sym typeface="Inter Medium"/>
              </a:rPr>
              <a:t>t</a:t>
            </a:r>
            <a:r>
              <a:rPr lang="en-US" b="true" sz="3200">
                <a:solidFill>
                  <a:srgbClr val="000000"/>
                </a:solidFill>
                <a:latin typeface="Inter Medium"/>
                <a:ea typeface="Inter Medium"/>
                <a:cs typeface="Inter Medium"/>
                <a:sym typeface="Inter Medium"/>
              </a:rPr>
              <a:t>s</a:t>
            </a:r>
            <a:r>
              <a:rPr lang="en-US" b="true" sz="3200" u="none">
                <a:solidFill>
                  <a:srgbClr val="000000"/>
                </a:solidFill>
                <a:latin typeface="Inter Medium"/>
                <a:ea typeface="Inter Medium"/>
                <a:cs typeface="Inter Medium"/>
                <a:sym typeface="Inter Medium"/>
              </a:rPr>
              <a:t> </a:t>
            </a:r>
            <a:r>
              <a:rPr lang="en-US" b="true" sz="3200">
                <a:solidFill>
                  <a:srgbClr val="000000"/>
                </a:solidFill>
                <a:latin typeface="Inter Medium"/>
                <a:ea typeface="Inter Medium"/>
                <a:cs typeface="Inter Medium"/>
                <a:sym typeface="Inter Medium"/>
              </a:rPr>
              <a:t>c</a:t>
            </a:r>
            <a:r>
              <a:rPr lang="en-US" b="true" sz="3200" u="none">
                <a:solidFill>
                  <a:srgbClr val="000000"/>
                </a:solidFill>
                <a:latin typeface="Inter Medium"/>
                <a:ea typeface="Inter Medium"/>
                <a:cs typeface="Inter Medium"/>
                <a:sym typeface="Inter Medium"/>
              </a:rPr>
              <a:t>a</a:t>
            </a:r>
            <a:r>
              <a:rPr lang="en-US" b="true" sz="3200">
                <a:solidFill>
                  <a:srgbClr val="000000"/>
                </a:solidFill>
                <a:latin typeface="Inter Medium"/>
                <a:ea typeface="Inter Medium"/>
                <a:cs typeface="Inter Medium"/>
                <a:sym typeface="Inter Medium"/>
              </a:rPr>
              <a:t>n help cat</a:t>
            </a:r>
            <a:r>
              <a:rPr lang="en-US" b="true" sz="3200" u="none">
                <a:solidFill>
                  <a:srgbClr val="000000"/>
                </a:solidFill>
                <a:latin typeface="Inter Medium"/>
                <a:ea typeface="Inter Medium"/>
                <a:cs typeface="Inter Medium"/>
                <a:sym typeface="Inter Medium"/>
              </a:rPr>
              <a:t>c</a:t>
            </a:r>
            <a:r>
              <a:rPr lang="en-US" b="true" sz="3200">
                <a:solidFill>
                  <a:srgbClr val="000000"/>
                </a:solidFill>
                <a:latin typeface="Inter Medium"/>
                <a:ea typeface="Inter Medium"/>
                <a:cs typeface="Inter Medium"/>
                <a:sym typeface="Inter Medium"/>
              </a:rPr>
              <a:t>h l</a:t>
            </a:r>
            <a:r>
              <a:rPr lang="en-US" b="true" sz="3200" u="none">
                <a:solidFill>
                  <a:srgbClr val="000000"/>
                </a:solidFill>
                <a:latin typeface="Inter Medium"/>
                <a:ea typeface="Inter Medium"/>
                <a:cs typeface="Inter Medium"/>
                <a:sym typeface="Inter Medium"/>
              </a:rPr>
              <a:t>un</a:t>
            </a:r>
            <a:r>
              <a:rPr lang="en-US" b="true" sz="3200">
                <a:solidFill>
                  <a:srgbClr val="000000"/>
                </a:solidFill>
                <a:latin typeface="Inter Medium"/>
                <a:ea typeface="Inter Medium"/>
                <a:cs typeface="Inter Medium"/>
                <a:sym typeface="Inter Medium"/>
              </a:rPr>
              <a:t>g </a:t>
            </a:r>
            <a:r>
              <a:rPr lang="en-US" b="true" sz="3200" u="none">
                <a:solidFill>
                  <a:srgbClr val="000000"/>
                </a:solidFill>
                <a:latin typeface="Inter Medium"/>
                <a:ea typeface="Inter Medium"/>
                <a:cs typeface="Inter Medium"/>
                <a:sym typeface="Inter Medium"/>
              </a:rPr>
              <a:t>cancer </a:t>
            </a:r>
            <a:r>
              <a:rPr lang="en-US" b="true" sz="3200">
                <a:solidFill>
                  <a:srgbClr val="000000"/>
                </a:solidFill>
                <a:latin typeface="Inter Medium"/>
                <a:ea typeface="Inter Medium"/>
                <a:cs typeface="Inter Medium"/>
                <a:sym typeface="Inter Medium"/>
              </a:rPr>
              <a:t>bef</a:t>
            </a:r>
            <a:r>
              <a:rPr lang="en-US" b="true" sz="3200" u="none">
                <a:solidFill>
                  <a:srgbClr val="000000"/>
                </a:solidFill>
                <a:latin typeface="Inter Medium"/>
                <a:ea typeface="Inter Medium"/>
                <a:cs typeface="Inter Medium"/>
                <a:sym typeface="Inter Medium"/>
              </a:rPr>
              <a:t>o</a:t>
            </a:r>
            <a:r>
              <a:rPr lang="en-US" b="true" sz="3200">
                <a:solidFill>
                  <a:srgbClr val="000000"/>
                </a:solidFill>
                <a:latin typeface="Inter Medium"/>
                <a:ea typeface="Inter Medium"/>
                <a:cs typeface="Inter Medium"/>
                <a:sym typeface="Inter Medium"/>
              </a:rPr>
              <a:t>re it spreads. Lung cancer is much more t</a:t>
            </a:r>
            <a:r>
              <a:rPr lang="en-US" b="true" sz="3200" u="none">
                <a:solidFill>
                  <a:srgbClr val="000000"/>
                </a:solidFill>
                <a:latin typeface="Inter Medium"/>
                <a:ea typeface="Inter Medium"/>
                <a:cs typeface="Inter Medium"/>
                <a:sym typeface="Inter Medium"/>
              </a:rPr>
              <a:t>re</a:t>
            </a:r>
            <a:r>
              <a:rPr lang="en-US" b="true" sz="3200">
                <a:solidFill>
                  <a:srgbClr val="000000"/>
                </a:solidFill>
                <a:latin typeface="Inter Medium"/>
                <a:ea typeface="Inter Medium"/>
                <a:cs typeface="Inter Medium"/>
                <a:sym typeface="Inter Medium"/>
              </a:rPr>
              <a:t>atab</a:t>
            </a:r>
            <a:r>
              <a:rPr lang="en-US" b="true" sz="3200" u="none">
                <a:solidFill>
                  <a:srgbClr val="000000"/>
                </a:solidFill>
                <a:latin typeface="Inter Medium"/>
                <a:ea typeface="Inter Medium"/>
                <a:cs typeface="Inter Medium"/>
                <a:sym typeface="Inter Medium"/>
              </a:rPr>
              <a:t>le </a:t>
            </a:r>
            <a:r>
              <a:rPr lang="en-US" b="true" sz="3200">
                <a:solidFill>
                  <a:srgbClr val="000000"/>
                </a:solidFill>
                <a:latin typeface="Inter Medium"/>
                <a:ea typeface="Inter Medium"/>
                <a:cs typeface="Inter Medium"/>
                <a:sym typeface="Inter Medium"/>
              </a:rPr>
              <a:t>wh</a:t>
            </a:r>
            <a:r>
              <a:rPr lang="en-US" b="true" sz="3200" u="none">
                <a:solidFill>
                  <a:srgbClr val="000000"/>
                </a:solidFill>
                <a:latin typeface="Inter Medium"/>
                <a:ea typeface="Inter Medium"/>
                <a:cs typeface="Inter Medium"/>
                <a:sym typeface="Inter Medium"/>
              </a:rPr>
              <a:t>e</a:t>
            </a:r>
            <a:r>
              <a:rPr lang="en-US" b="true" sz="3200">
                <a:solidFill>
                  <a:srgbClr val="000000"/>
                </a:solidFill>
                <a:latin typeface="Inter Medium"/>
                <a:ea typeface="Inter Medium"/>
                <a:cs typeface="Inter Medium"/>
                <a:sym typeface="Inter Medium"/>
              </a:rPr>
              <a:t>n it's c</a:t>
            </a:r>
            <a:r>
              <a:rPr lang="en-US" b="true" sz="3200" u="none">
                <a:solidFill>
                  <a:srgbClr val="000000"/>
                </a:solidFill>
                <a:latin typeface="Inter Medium"/>
                <a:ea typeface="Inter Medium"/>
                <a:cs typeface="Inter Medium"/>
                <a:sym typeface="Inter Medium"/>
              </a:rPr>
              <a:t>a</a:t>
            </a:r>
            <a:r>
              <a:rPr lang="en-US" b="true" sz="3200">
                <a:solidFill>
                  <a:srgbClr val="000000"/>
                </a:solidFill>
                <a:latin typeface="Inter Medium"/>
                <a:ea typeface="Inter Medium"/>
                <a:cs typeface="Inter Medium"/>
                <a:sym typeface="Inter Medium"/>
              </a:rPr>
              <a:t>ught</a:t>
            </a:r>
            <a:r>
              <a:rPr lang="en-US" b="true" sz="3200" u="none">
                <a:solidFill>
                  <a:srgbClr val="000000"/>
                </a:solidFill>
                <a:latin typeface="Inter Medium"/>
                <a:ea typeface="Inter Medium"/>
                <a:cs typeface="Inter Medium"/>
                <a:sym typeface="Inter Medium"/>
              </a:rPr>
              <a:t> </a:t>
            </a:r>
            <a:r>
              <a:rPr lang="en-US" b="true" sz="3200">
                <a:solidFill>
                  <a:srgbClr val="000000"/>
                </a:solidFill>
                <a:latin typeface="Inter Medium"/>
                <a:ea typeface="Inter Medium"/>
                <a:cs typeface="Inter Medium"/>
                <a:sym typeface="Inter Medium"/>
              </a:rPr>
              <a:t>e</a:t>
            </a:r>
            <a:r>
              <a:rPr lang="en-US" b="true" sz="3200" u="none">
                <a:solidFill>
                  <a:srgbClr val="000000"/>
                </a:solidFill>
                <a:latin typeface="Inter Medium"/>
                <a:ea typeface="Inter Medium"/>
                <a:cs typeface="Inter Medium"/>
                <a:sym typeface="Inter Medium"/>
              </a:rPr>
              <a:t>a</a:t>
            </a:r>
            <a:r>
              <a:rPr lang="en-US" b="true" sz="3200">
                <a:solidFill>
                  <a:srgbClr val="000000"/>
                </a:solidFill>
                <a:latin typeface="Inter Medium"/>
                <a:ea typeface="Inter Medium"/>
                <a:cs typeface="Inter Medium"/>
                <a:sym typeface="Inter Medium"/>
              </a:rPr>
              <a:t>r</a:t>
            </a:r>
            <a:r>
              <a:rPr lang="en-US" b="true" sz="3200" u="none">
                <a:solidFill>
                  <a:srgbClr val="000000"/>
                </a:solidFill>
                <a:latin typeface="Inter Medium"/>
                <a:ea typeface="Inter Medium"/>
                <a:cs typeface="Inter Medium"/>
                <a:sym typeface="Inter Medium"/>
              </a:rPr>
              <a:t>l</a:t>
            </a:r>
            <a:r>
              <a:rPr lang="en-US" b="true" sz="3200">
                <a:solidFill>
                  <a:srgbClr val="000000"/>
                </a:solidFill>
                <a:latin typeface="Inter Medium"/>
                <a:ea typeface="Inter Medium"/>
                <a:cs typeface="Inter Medium"/>
                <a:sym typeface="Inter Medium"/>
              </a:rPr>
              <a:t>y.</a:t>
            </a:r>
          </a:p>
        </p:txBody>
      </p:sp>
      <p:sp>
        <p:nvSpPr>
          <p:cNvPr name="TextBox 3" id="3"/>
          <p:cNvSpPr txBox="true"/>
          <p:nvPr/>
        </p:nvSpPr>
        <p:spPr>
          <a:xfrm rot="0">
            <a:off x="1028700" y="1076325"/>
            <a:ext cx="13087423" cy="920952"/>
          </a:xfrm>
          <a:prstGeom prst="rect">
            <a:avLst/>
          </a:prstGeom>
        </p:spPr>
        <p:txBody>
          <a:bodyPr anchor="t" rtlCol="false" tIns="0" lIns="0" bIns="0" rIns="0">
            <a:spAutoFit/>
          </a:bodyPr>
          <a:lstStyle/>
          <a:p>
            <a:pPr algn="l">
              <a:lnSpc>
                <a:spcPts val="7104"/>
              </a:lnSpc>
            </a:pPr>
            <a:r>
              <a:rPr lang="en-US" sz="6400" b="true">
                <a:solidFill>
                  <a:srgbClr val="000000"/>
                </a:solidFill>
                <a:latin typeface="Inter Bold"/>
                <a:ea typeface="Inter Bold"/>
                <a:cs typeface="Inter Bold"/>
                <a:sym typeface="Inter Bold"/>
              </a:rPr>
              <a:t>Ontario Lung Screening Program</a:t>
            </a:r>
          </a:p>
        </p:txBody>
      </p:sp>
      <p:sp>
        <p:nvSpPr>
          <p:cNvPr name="Freeform 4" id="4"/>
          <p:cNvSpPr/>
          <p:nvPr/>
        </p:nvSpPr>
        <p:spPr>
          <a:xfrm flipH="false" flipV="false" rot="0">
            <a:off x="11031623" y="3609466"/>
            <a:ext cx="6061194" cy="4015541"/>
          </a:xfrm>
          <a:custGeom>
            <a:avLst/>
            <a:gdLst/>
            <a:ahLst/>
            <a:cxnLst/>
            <a:rect r="r" b="b" t="t" l="l"/>
            <a:pathLst>
              <a:path h="4015541" w="6061194">
                <a:moveTo>
                  <a:pt x="0" y="0"/>
                </a:moveTo>
                <a:lnTo>
                  <a:pt x="6061195" y="0"/>
                </a:lnTo>
                <a:lnTo>
                  <a:pt x="6061195" y="4015541"/>
                </a:lnTo>
                <a:lnTo>
                  <a:pt x="0" y="4015541"/>
                </a:lnTo>
                <a:lnTo>
                  <a:pt x="0" y="0"/>
                </a:lnTo>
                <a:close/>
              </a:path>
            </a:pathLst>
          </a:custGeom>
          <a:blipFill>
            <a:blip r:embed="rId2"/>
            <a:stretch>
              <a:fillRect l="0" t="0" r="0" b="0"/>
            </a:stretch>
          </a:blipFill>
        </p:spPr>
      </p:sp>
      <p:grpSp>
        <p:nvGrpSpPr>
          <p:cNvPr name="Group 5" id="5"/>
          <p:cNvGrpSpPr/>
          <p:nvPr/>
        </p:nvGrpSpPr>
        <p:grpSpPr>
          <a:xfrm rot="0">
            <a:off x="0" y="9550623"/>
            <a:ext cx="18361741" cy="299494"/>
            <a:chOff x="0" y="0"/>
            <a:chExt cx="6448019" cy="105172"/>
          </a:xfrm>
        </p:grpSpPr>
        <p:sp>
          <p:nvSpPr>
            <p:cNvPr name="Freeform 6" id="6"/>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7" id="7"/>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8" id="8"/>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Freeform 9" id="9"/>
          <p:cNvSpPr/>
          <p:nvPr/>
        </p:nvSpPr>
        <p:spPr>
          <a:xfrm flipH="false" flipV="false" rot="0">
            <a:off x="12916670" y="8486322"/>
            <a:ext cx="4342630" cy="845003"/>
          </a:xfrm>
          <a:custGeom>
            <a:avLst/>
            <a:gdLst/>
            <a:ahLst/>
            <a:cxnLst/>
            <a:rect r="r" b="b" t="t" l="l"/>
            <a:pathLst>
              <a:path h="845003" w="4342630">
                <a:moveTo>
                  <a:pt x="0" y="0"/>
                </a:moveTo>
                <a:lnTo>
                  <a:pt x="4342630" y="0"/>
                </a:lnTo>
                <a:lnTo>
                  <a:pt x="4342630" y="845003"/>
                </a:lnTo>
                <a:lnTo>
                  <a:pt x="0" y="845003"/>
                </a:lnTo>
                <a:lnTo>
                  <a:pt x="0" y="0"/>
                </a:lnTo>
                <a:close/>
              </a:path>
            </a:pathLst>
          </a:custGeom>
          <a:blipFill>
            <a:blip r:embed="rId3"/>
            <a:stretch>
              <a:fillRect l="0" t="0" r="0" b="0"/>
            </a:stretch>
          </a:blipFill>
        </p:spPr>
      </p:sp>
      <p:grpSp>
        <p:nvGrpSpPr>
          <p:cNvPr name="Group 10" id="10"/>
          <p:cNvGrpSpPr/>
          <p:nvPr/>
        </p:nvGrpSpPr>
        <p:grpSpPr>
          <a:xfrm rot="0">
            <a:off x="14657412" y="862629"/>
            <a:ext cx="2601888" cy="954876"/>
            <a:chOff x="0" y="0"/>
            <a:chExt cx="3469184" cy="1273168"/>
          </a:xfrm>
        </p:grpSpPr>
        <p:sp>
          <p:nvSpPr>
            <p:cNvPr name="Freeform 11" id="11"/>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12" id="12"/>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3" id="13"/>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827726"/>
            <a:ext cx="8974356" cy="3570382"/>
          </a:xfrm>
          <a:prstGeom prst="rect">
            <a:avLst/>
          </a:prstGeom>
        </p:spPr>
        <p:txBody>
          <a:bodyPr anchor="t" rtlCol="false" tIns="0" lIns="0" bIns="0" rIns="0">
            <a:spAutoFit/>
          </a:bodyPr>
          <a:lstStyle/>
          <a:p>
            <a:pPr algn="l" marL="690881" indent="-345440" lvl="1">
              <a:lnSpc>
                <a:spcPts val="4000"/>
              </a:lnSpc>
              <a:spcBef>
                <a:spcPct val="0"/>
              </a:spcBef>
              <a:buFont typeface="Arial"/>
              <a:buChar char="•"/>
            </a:pPr>
            <a:r>
              <a:rPr lang="en-US" b="true" sz="3200">
                <a:solidFill>
                  <a:srgbClr val="000000"/>
                </a:solidFill>
                <a:latin typeface="Inter Medium"/>
                <a:ea typeface="Inter Medium"/>
                <a:cs typeface="Inter Medium"/>
                <a:sym typeface="Inter Medium"/>
              </a:rPr>
              <a:t>Is between 55 and 74 years old</a:t>
            </a:r>
          </a:p>
          <a:p>
            <a:pPr algn="l">
              <a:lnSpc>
                <a:spcPts val="1249"/>
              </a:lnSpc>
            </a:pP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Smoked for at least 20 years AND</a:t>
            </a:r>
          </a:p>
          <a:p>
            <a:pPr algn="l">
              <a:lnSpc>
                <a:spcPts val="1249"/>
              </a:lnSpc>
            </a:pP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Still smokes or quit smoking fewer than 15 years ago</a:t>
            </a:r>
          </a:p>
          <a:p>
            <a:pPr algn="l">
              <a:lnSpc>
                <a:spcPts val="1249"/>
              </a:lnSpc>
              <a:spcBef>
                <a:spcPct val="0"/>
              </a:spcBef>
            </a:pPr>
          </a:p>
          <a:p>
            <a:pPr algn="l">
              <a:lnSpc>
                <a:spcPts val="4000"/>
              </a:lnSpc>
              <a:spcBef>
                <a:spcPct val="0"/>
              </a:spcBef>
            </a:pPr>
            <a:r>
              <a:rPr lang="en-US" b="true" sz="3200">
                <a:solidFill>
                  <a:srgbClr val="000000"/>
                </a:solidFill>
                <a:latin typeface="Inter Medium"/>
                <a:ea typeface="Inter Medium"/>
                <a:cs typeface="Inter Medium"/>
                <a:sym typeface="Inter Medium"/>
              </a:rPr>
              <a:t>you should talk to them about getting screened for lung cancer.</a:t>
            </a:r>
          </a:p>
        </p:txBody>
      </p:sp>
      <p:sp>
        <p:nvSpPr>
          <p:cNvPr name="TextBox 3" id="3"/>
          <p:cNvSpPr txBox="true"/>
          <p:nvPr/>
        </p:nvSpPr>
        <p:spPr>
          <a:xfrm rot="0">
            <a:off x="1028700" y="1076325"/>
            <a:ext cx="13962855" cy="920951"/>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Ontario Lung Screening Program</a:t>
            </a:r>
          </a:p>
        </p:txBody>
      </p:sp>
      <p:sp>
        <p:nvSpPr>
          <p:cNvPr name="TextBox 4" id="4"/>
          <p:cNvSpPr txBox="true"/>
          <p:nvPr/>
        </p:nvSpPr>
        <p:spPr>
          <a:xfrm rot="0">
            <a:off x="1028700" y="2101189"/>
            <a:ext cx="10692862"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If you know someone who:</a:t>
            </a:r>
          </a:p>
        </p:txBody>
      </p:sp>
      <p:sp>
        <p:nvSpPr>
          <p:cNvPr name="TextBox 5" id="5"/>
          <p:cNvSpPr txBox="true"/>
          <p:nvPr/>
        </p:nvSpPr>
        <p:spPr>
          <a:xfrm rot="0">
            <a:off x="1028700" y="7263763"/>
            <a:ext cx="8581916" cy="1036806"/>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To learn more about lung cancer risk and screening, visit </a:t>
            </a:r>
            <a:r>
              <a:rPr lang="en-US" b="true" sz="3200">
                <a:solidFill>
                  <a:srgbClr val="E21216"/>
                </a:solidFill>
                <a:latin typeface="Inter Medium"/>
                <a:ea typeface="Inter Medium"/>
                <a:cs typeface="Inter Medium"/>
                <a:sym typeface="Inter Medium"/>
              </a:rPr>
              <a:t>lung.ca/lung-cancer</a:t>
            </a:r>
            <a:r>
              <a:rPr lang="en-US" b="true" sz="3200">
                <a:solidFill>
                  <a:srgbClr val="000000"/>
                </a:solidFill>
                <a:latin typeface="Inter Medium"/>
                <a:ea typeface="Inter Medium"/>
                <a:cs typeface="Inter Medium"/>
                <a:sym typeface="Inter Medium"/>
              </a:rPr>
              <a:t>.</a:t>
            </a:r>
          </a:p>
        </p:txBody>
      </p:sp>
      <p:sp>
        <p:nvSpPr>
          <p:cNvPr name="Freeform 6" id="6"/>
          <p:cNvSpPr/>
          <p:nvPr/>
        </p:nvSpPr>
        <p:spPr>
          <a:xfrm flipH="false" flipV="false" rot="0">
            <a:off x="13024289" y="1852790"/>
            <a:ext cx="4127392" cy="5002900"/>
          </a:xfrm>
          <a:custGeom>
            <a:avLst/>
            <a:gdLst/>
            <a:ahLst/>
            <a:cxnLst/>
            <a:rect r="r" b="b" t="t" l="l"/>
            <a:pathLst>
              <a:path h="5002900" w="4127392">
                <a:moveTo>
                  <a:pt x="0" y="0"/>
                </a:moveTo>
                <a:lnTo>
                  <a:pt x="4127392" y="0"/>
                </a:lnTo>
                <a:lnTo>
                  <a:pt x="4127392" y="5002899"/>
                </a:lnTo>
                <a:lnTo>
                  <a:pt x="0" y="5002899"/>
                </a:lnTo>
                <a:lnTo>
                  <a:pt x="0" y="0"/>
                </a:lnTo>
                <a:close/>
              </a:path>
            </a:pathLst>
          </a:custGeom>
          <a:blipFill>
            <a:blip r:embed="rId2"/>
            <a:stretch>
              <a:fillRect l="0" t="0" r="0" b="0"/>
            </a:stretch>
          </a:blipFill>
        </p:spPr>
      </p:sp>
      <p:grpSp>
        <p:nvGrpSpPr>
          <p:cNvPr name="Group 7" id="7"/>
          <p:cNvGrpSpPr/>
          <p:nvPr/>
        </p:nvGrpSpPr>
        <p:grpSpPr>
          <a:xfrm rot="0">
            <a:off x="10277733" y="6095270"/>
            <a:ext cx="6981567" cy="2171977"/>
            <a:chOff x="0" y="0"/>
            <a:chExt cx="2214285" cy="688868"/>
          </a:xfrm>
        </p:grpSpPr>
        <p:sp>
          <p:nvSpPr>
            <p:cNvPr name="Freeform 8" id="8"/>
            <p:cNvSpPr/>
            <p:nvPr/>
          </p:nvSpPr>
          <p:spPr>
            <a:xfrm flipH="false" flipV="false" rot="0">
              <a:off x="0" y="0"/>
              <a:ext cx="2214285" cy="688868"/>
            </a:xfrm>
            <a:custGeom>
              <a:avLst/>
              <a:gdLst/>
              <a:ahLst/>
              <a:cxnLst/>
              <a:rect r="r" b="b" t="t" l="l"/>
              <a:pathLst>
                <a:path h="688868" w="2214285">
                  <a:moveTo>
                    <a:pt x="0" y="0"/>
                  </a:moveTo>
                  <a:lnTo>
                    <a:pt x="2214285" y="0"/>
                  </a:lnTo>
                  <a:lnTo>
                    <a:pt x="2214285" y="688868"/>
                  </a:lnTo>
                  <a:lnTo>
                    <a:pt x="0" y="688868"/>
                  </a:lnTo>
                  <a:close/>
                </a:path>
              </a:pathLst>
            </a:custGeom>
            <a:solidFill>
              <a:srgbClr val="D9D9D9"/>
            </a:solidFill>
          </p:spPr>
        </p:sp>
        <p:sp>
          <p:nvSpPr>
            <p:cNvPr name="TextBox 9" id="9"/>
            <p:cNvSpPr txBox="true"/>
            <p:nvPr/>
          </p:nvSpPr>
          <p:spPr>
            <a:xfrm>
              <a:off x="0" y="-9525"/>
              <a:ext cx="2214285" cy="698393"/>
            </a:xfrm>
            <a:prstGeom prst="rect">
              <a:avLst/>
            </a:prstGeom>
          </p:spPr>
          <p:txBody>
            <a:bodyPr anchor="ctr" rtlCol="false" tIns="42185" lIns="42185" bIns="42185" rIns="42185"/>
            <a:lstStyle/>
            <a:p>
              <a:pPr algn="ctr">
                <a:lnSpc>
                  <a:spcPts val="2491"/>
                </a:lnSpc>
              </a:pPr>
            </a:p>
          </p:txBody>
        </p:sp>
      </p:grpSp>
      <p:sp>
        <p:nvSpPr>
          <p:cNvPr name="TextBox 10" id="10"/>
          <p:cNvSpPr txBox="true"/>
          <p:nvPr/>
        </p:nvSpPr>
        <p:spPr>
          <a:xfrm rot="0">
            <a:off x="10553986" y="6288825"/>
            <a:ext cx="6485852" cy="1744643"/>
          </a:xfrm>
          <a:prstGeom prst="rect">
            <a:avLst/>
          </a:prstGeom>
        </p:spPr>
        <p:txBody>
          <a:bodyPr anchor="t" rtlCol="false" tIns="0" lIns="0" bIns="0" rIns="0">
            <a:spAutoFit/>
          </a:bodyPr>
          <a:lstStyle/>
          <a:p>
            <a:pPr algn="ctr">
              <a:lnSpc>
                <a:spcPts val="3499"/>
              </a:lnSpc>
              <a:spcBef>
                <a:spcPct val="0"/>
              </a:spcBef>
            </a:pPr>
            <a:r>
              <a:rPr lang="en-US" b="true" sz="2799">
                <a:solidFill>
                  <a:srgbClr val="000000"/>
                </a:solidFill>
                <a:latin typeface="Inter Medium"/>
                <a:ea typeface="Inter Medium"/>
                <a:cs typeface="Inter Medium"/>
                <a:sym typeface="Inter Medium"/>
              </a:rPr>
              <a:t>If you think someone you love is at increased risk, consider talking to them about lung cancer. It could save their life!</a:t>
            </a:r>
          </a:p>
        </p:txBody>
      </p:sp>
      <p:grpSp>
        <p:nvGrpSpPr>
          <p:cNvPr name="Group 11" id="11"/>
          <p:cNvGrpSpPr/>
          <p:nvPr/>
        </p:nvGrpSpPr>
        <p:grpSpPr>
          <a:xfrm rot="0">
            <a:off x="0" y="9550623"/>
            <a:ext cx="18361741" cy="299494"/>
            <a:chOff x="0" y="0"/>
            <a:chExt cx="6448019" cy="105172"/>
          </a:xfrm>
        </p:grpSpPr>
        <p:sp>
          <p:nvSpPr>
            <p:cNvPr name="Freeform 12" id="12"/>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13" id="13"/>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14" id="14"/>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grpSp>
        <p:nvGrpSpPr>
          <p:cNvPr name="Group 15" id="15"/>
          <p:cNvGrpSpPr/>
          <p:nvPr/>
        </p:nvGrpSpPr>
        <p:grpSpPr>
          <a:xfrm rot="0">
            <a:off x="14657412" y="862629"/>
            <a:ext cx="2601888" cy="954876"/>
            <a:chOff x="0" y="0"/>
            <a:chExt cx="3469184" cy="1273168"/>
          </a:xfrm>
        </p:grpSpPr>
        <p:sp>
          <p:nvSpPr>
            <p:cNvPr name="Freeform 16" id="16"/>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17" id="17"/>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8" id="18"/>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451998">
            <a:off x="-512018" y="2311467"/>
            <a:ext cx="4584471" cy="6737675"/>
          </a:xfrm>
          <a:custGeom>
            <a:avLst/>
            <a:gdLst/>
            <a:ahLst/>
            <a:cxnLst/>
            <a:rect r="r" b="b" t="t" l="l"/>
            <a:pathLst>
              <a:path h="6737675" w="4584471">
                <a:moveTo>
                  <a:pt x="0" y="0"/>
                </a:moveTo>
                <a:lnTo>
                  <a:pt x="4584471" y="0"/>
                </a:lnTo>
                <a:lnTo>
                  <a:pt x="4584471" y="6737675"/>
                </a:lnTo>
                <a:lnTo>
                  <a:pt x="0" y="6737675"/>
                </a:lnTo>
                <a:lnTo>
                  <a:pt x="0" y="0"/>
                </a:lnTo>
                <a:close/>
              </a:path>
            </a:pathLst>
          </a:custGeom>
          <a:blipFill>
            <a:blip r:embed="rId2"/>
            <a:stretch>
              <a:fillRect l="0" t="-1063" r="0" b="-1063"/>
            </a:stretch>
          </a:blipFill>
        </p:spPr>
      </p:sp>
      <p:sp>
        <p:nvSpPr>
          <p:cNvPr name="Freeform 3" id="3"/>
          <p:cNvSpPr/>
          <p:nvPr/>
        </p:nvSpPr>
        <p:spPr>
          <a:xfrm flipH="false" flipV="false" rot="-2159093">
            <a:off x="2226176" y="4205586"/>
            <a:ext cx="2889635" cy="1394249"/>
          </a:xfrm>
          <a:custGeom>
            <a:avLst/>
            <a:gdLst/>
            <a:ahLst/>
            <a:cxnLst/>
            <a:rect r="r" b="b" t="t" l="l"/>
            <a:pathLst>
              <a:path h="1394249" w="2889635">
                <a:moveTo>
                  <a:pt x="0" y="0"/>
                </a:moveTo>
                <a:lnTo>
                  <a:pt x="2889635" y="0"/>
                </a:lnTo>
                <a:lnTo>
                  <a:pt x="2889635" y="1394249"/>
                </a:lnTo>
                <a:lnTo>
                  <a:pt x="0" y="1394249"/>
                </a:lnTo>
                <a:lnTo>
                  <a:pt x="0" y="0"/>
                </a:lnTo>
                <a:close/>
              </a:path>
            </a:pathLst>
          </a:custGeom>
          <a:blipFill>
            <a:blip r:embed="rId3"/>
            <a:stretch>
              <a:fillRect l="0" t="0" r="0" b="0"/>
            </a:stretch>
          </a:blipFill>
        </p:spPr>
      </p:sp>
      <p:sp>
        <p:nvSpPr>
          <p:cNvPr name="TextBox 4" id="4"/>
          <p:cNvSpPr txBox="true"/>
          <p:nvPr/>
        </p:nvSpPr>
        <p:spPr>
          <a:xfrm rot="0">
            <a:off x="1028700" y="1000125"/>
            <a:ext cx="15160600" cy="878840"/>
          </a:xfrm>
          <a:prstGeom prst="rect">
            <a:avLst/>
          </a:prstGeom>
        </p:spPr>
        <p:txBody>
          <a:bodyPr anchor="t" rtlCol="false" tIns="0" lIns="0" bIns="0" rIns="0">
            <a:spAutoFit/>
          </a:bodyPr>
          <a:lstStyle/>
          <a:p>
            <a:pPr algn="l">
              <a:lnSpc>
                <a:spcPts val="7000"/>
              </a:lnSpc>
              <a:spcBef>
                <a:spcPct val="0"/>
              </a:spcBef>
            </a:pPr>
            <a:r>
              <a:rPr lang="en-US" b="true" sz="5600">
                <a:solidFill>
                  <a:srgbClr val="000000"/>
                </a:solidFill>
                <a:latin typeface="Inter Bold"/>
                <a:ea typeface="Inter Bold"/>
                <a:cs typeface="Inter Bold"/>
                <a:sym typeface="Inter Bold"/>
              </a:rPr>
              <a:t>Living with COPD: The straw lung challenge</a:t>
            </a:r>
          </a:p>
        </p:txBody>
      </p:sp>
      <p:sp>
        <p:nvSpPr>
          <p:cNvPr name="TextBox 5" id="5"/>
          <p:cNvSpPr txBox="true"/>
          <p:nvPr/>
        </p:nvSpPr>
        <p:spPr>
          <a:xfrm rot="0">
            <a:off x="2250977" y="2769276"/>
            <a:ext cx="18424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1 straw</a:t>
            </a:r>
          </a:p>
        </p:txBody>
      </p:sp>
      <p:sp>
        <p:nvSpPr>
          <p:cNvPr name="TextBox 6" id="6"/>
          <p:cNvSpPr txBox="true"/>
          <p:nvPr/>
        </p:nvSpPr>
        <p:spPr>
          <a:xfrm rot="0">
            <a:off x="2455266" y="6287163"/>
            <a:ext cx="3248767" cy="11487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Stopwatch or timer</a:t>
            </a:r>
          </a:p>
        </p:txBody>
      </p:sp>
      <p:sp>
        <p:nvSpPr>
          <p:cNvPr name="TextBox 7" id="7"/>
          <p:cNvSpPr txBox="true"/>
          <p:nvPr/>
        </p:nvSpPr>
        <p:spPr>
          <a:xfrm rot="0">
            <a:off x="6809655" y="2099229"/>
            <a:ext cx="9745838" cy="6387093"/>
          </a:xfrm>
          <a:prstGeom prst="rect">
            <a:avLst/>
          </a:prstGeom>
        </p:spPr>
        <p:txBody>
          <a:bodyPr anchor="t" rtlCol="false" tIns="0" lIns="0" bIns="0" rIns="0">
            <a:spAutoFit/>
          </a:bodyPr>
          <a:lstStyle/>
          <a:p>
            <a:pPr algn="l">
              <a:lnSpc>
                <a:spcPts val="4500"/>
              </a:lnSpc>
            </a:pPr>
            <a:r>
              <a:rPr lang="en-US" sz="3600" b="true">
                <a:solidFill>
                  <a:srgbClr val="000000"/>
                </a:solidFill>
                <a:latin typeface="Inter Medium"/>
                <a:ea typeface="Inter Medium"/>
                <a:cs typeface="Inter Medium"/>
                <a:sym typeface="Inter Medium"/>
              </a:rPr>
              <a:t>Breathe in and out for 30 seconds.</a:t>
            </a:r>
          </a:p>
          <a:p>
            <a:pPr algn="l">
              <a:lnSpc>
                <a:spcPts val="1999"/>
              </a:lnSpc>
            </a:pPr>
          </a:p>
          <a:p>
            <a:pPr algn="l">
              <a:lnSpc>
                <a:spcPts val="4500"/>
              </a:lnSpc>
            </a:pPr>
            <a:r>
              <a:rPr lang="en-US" sz="3600" b="true">
                <a:solidFill>
                  <a:srgbClr val="000000"/>
                </a:solidFill>
                <a:latin typeface="Inter Medium"/>
                <a:ea typeface="Inter Medium"/>
                <a:cs typeface="Inter Medium"/>
                <a:sym typeface="Inter Medium"/>
              </a:rPr>
              <a:t>Put the straw in your mouth and pinch your nose closed.</a:t>
            </a:r>
          </a:p>
          <a:p>
            <a:pPr algn="l">
              <a:lnSpc>
                <a:spcPts val="1999"/>
              </a:lnSpc>
            </a:pPr>
          </a:p>
          <a:p>
            <a:pPr algn="l">
              <a:lnSpc>
                <a:spcPts val="4500"/>
              </a:lnSpc>
            </a:pPr>
            <a:r>
              <a:rPr lang="en-US" sz="3600" b="true">
                <a:solidFill>
                  <a:srgbClr val="000000"/>
                </a:solidFill>
                <a:latin typeface="Inter Medium"/>
                <a:ea typeface="Inter Medium"/>
                <a:cs typeface="Inter Medium"/>
                <a:sym typeface="Inter Medium"/>
              </a:rPr>
              <a:t>Breathe in and out through the straw for 30 seconds.</a:t>
            </a:r>
          </a:p>
          <a:p>
            <a:pPr algn="l">
              <a:lnSpc>
                <a:spcPts val="1999"/>
              </a:lnSpc>
            </a:pPr>
          </a:p>
          <a:p>
            <a:pPr algn="l">
              <a:lnSpc>
                <a:spcPts val="4500"/>
              </a:lnSpc>
            </a:pPr>
            <a:r>
              <a:rPr lang="en-US" sz="3600" b="true">
                <a:solidFill>
                  <a:srgbClr val="000000"/>
                </a:solidFill>
                <a:latin typeface="Inter Medium"/>
                <a:ea typeface="Inter Medium"/>
                <a:cs typeface="Inter Medium"/>
                <a:sym typeface="Inter Medium"/>
              </a:rPr>
              <a:t>Remove the straw and take deep breaths.</a:t>
            </a:r>
          </a:p>
          <a:p>
            <a:pPr algn="l">
              <a:lnSpc>
                <a:spcPts val="1999"/>
              </a:lnSpc>
            </a:pPr>
          </a:p>
          <a:p>
            <a:pPr algn="l">
              <a:lnSpc>
                <a:spcPts val="4500"/>
              </a:lnSpc>
            </a:pPr>
            <a:r>
              <a:rPr lang="en-US" sz="3600" b="true">
                <a:solidFill>
                  <a:srgbClr val="000000"/>
                </a:solidFill>
                <a:latin typeface="Inter Medium"/>
                <a:ea typeface="Inter Medium"/>
                <a:cs typeface="Inter Medium"/>
                <a:sym typeface="Inter Medium"/>
              </a:rPr>
              <a:t>Next, breathing through the straw again, walk in place for 30 seconds.</a:t>
            </a:r>
          </a:p>
          <a:p>
            <a:pPr algn="l">
              <a:lnSpc>
                <a:spcPts val="1999"/>
              </a:lnSpc>
            </a:pPr>
          </a:p>
          <a:p>
            <a:pPr algn="l">
              <a:lnSpc>
                <a:spcPts val="4500"/>
              </a:lnSpc>
              <a:spcBef>
                <a:spcPct val="0"/>
              </a:spcBef>
            </a:pPr>
            <a:r>
              <a:rPr lang="en-US" b="true" sz="3600">
                <a:solidFill>
                  <a:srgbClr val="000000"/>
                </a:solidFill>
                <a:latin typeface="Inter Medium"/>
                <a:ea typeface="Inter Medium"/>
                <a:cs typeface="Inter Medium"/>
                <a:sym typeface="Inter Medium"/>
              </a:rPr>
              <a:t>Take deep breaths to relax.</a:t>
            </a:r>
          </a:p>
        </p:txBody>
      </p:sp>
      <p:grpSp>
        <p:nvGrpSpPr>
          <p:cNvPr name="Group 8" id="8"/>
          <p:cNvGrpSpPr/>
          <p:nvPr/>
        </p:nvGrpSpPr>
        <p:grpSpPr>
          <a:xfrm rot="0">
            <a:off x="0" y="9550623"/>
            <a:ext cx="18361741" cy="299494"/>
            <a:chOff x="0" y="0"/>
            <a:chExt cx="6448019" cy="105172"/>
          </a:xfrm>
        </p:grpSpPr>
        <p:sp>
          <p:nvSpPr>
            <p:cNvPr name="Freeform 9" id="9"/>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10" id="10"/>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11" id="11"/>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12" id="12"/>
          <p:cNvSpPr txBox="true"/>
          <p:nvPr/>
        </p:nvSpPr>
        <p:spPr>
          <a:xfrm rot="0">
            <a:off x="6174256" y="2099229"/>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1.</a:t>
            </a:r>
          </a:p>
        </p:txBody>
      </p:sp>
      <p:sp>
        <p:nvSpPr>
          <p:cNvPr name="TextBox 13" id="13"/>
          <p:cNvSpPr txBox="true"/>
          <p:nvPr/>
        </p:nvSpPr>
        <p:spPr>
          <a:xfrm rot="0">
            <a:off x="6174256" y="2895519"/>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2.</a:t>
            </a:r>
          </a:p>
        </p:txBody>
      </p:sp>
      <p:sp>
        <p:nvSpPr>
          <p:cNvPr name="TextBox 14" id="14"/>
          <p:cNvSpPr txBox="true"/>
          <p:nvPr/>
        </p:nvSpPr>
        <p:spPr>
          <a:xfrm rot="0">
            <a:off x="6174256" y="4325495"/>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3.</a:t>
            </a:r>
          </a:p>
        </p:txBody>
      </p:sp>
      <p:sp>
        <p:nvSpPr>
          <p:cNvPr name="TextBox 15" id="15"/>
          <p:cNvSpPr txBox="true"/>
          <p:nvPr/>
        </p:nvSpPr>
        <p:spPr>
          <a:xfrm rot="0">
            <a:off x="6174256" y="5651730"/>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4.</a:t>
            </a:r>
          </a:p>
        </p:txBody>
      </p:sp>
      <p:sp>
        <p:nvSpPr>
          <p:cNvPr name="TextBox 16" id="16"/>
          <p:cNvSpPr txBox="true"/>
          <p:nvPr/>
        </p:nvSpPr>
        <p:spPr>
          <a:xfrm rot="0">
            <a:off x="6174256" y="6572913"/>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5.</a:t>
            </a:r>
          </a:p>
        </p:txBody>
      </p:sp>
      <p:sp>
        <p:nvSpPr>
          <p:cNvPr name="TextBox 17" id="17"/>
          <p:cNvSpPr txBox="true"/>
          <p:nvPr/>
        </p:nvSpPr>
        <p:spPr>
          <a:xfrm rot="0">
            <a:off x="6174256" y="7864806"/>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6.</a:t>
            </a:r>
          </a:p>
        </p:txBody>
      </p:sp>
      <p:sp>
        <p:nvSpPr>
          <p:cNvPr name="TextBox 18" id="18"/>
          <p:cNvSpPr txBox="true"/>
          <p:nvPr/>
        </p:nvSpPr>
        <p:spPr>
          <a:xfrm rot="0">
            <a:off x="1028700" y="623009"/>
            <a:ext cx="1473845" cy="405691"/>
          </a:xfrm>
          <a:prstGeom prst="rect">
            <a:avLst/>
          </a:prstGeom>
        </p:spPr>
        <p:txBody>
          <a:bodyPr anchor="t" rtlCol="false" tIns="0" lIns="0" bIns="0" rIns="0">
            <a:spAutoFit/>
          </a:bodyPr>
          <a:lstStyle/>
          <a:p>
            <a:pPr algn="ctr">
              <a:lnSpc>
                <a:spcPts val="3359"/>
              </a:lnSpc>
            </a:pPr>
            <a:r>
              <a:rPr lang="en-US" b="true" sz="2400">
                <a:solidFill>
                  <a:srgbClr val="E21216"/>
                </a:solidFill>
                <a:latin typeface="Inter Bold"/>
                <a:ea typeface="Inter Bold"/>
                <a:cs typeface="Inter Bold"/>
                <a:sym typeface="Inter Bold"/>
              </a:rPr>
              <a:t>ACTIVITY</a:t>
            </a:r>
          </a:p>
        </p:txBody>
      </p:sp>
      <p:grpSp>
        <p:nvGrpSpPr>
          <p:cNvPr name="Group 19" id="19"/>
          <p:cNvGrpSpPr/>
          <p:nvPr/>
        </p:nvGrpSpPr>
        <p:grpSpPr>
          <a:xfrm rot="0">
            <a:off x="14721764" y="8303424"/>
            <a:ext cx="2601888" cy="954876"/>
            <a:chOff x="0" y="0"/>
            <a:chExt cx="3469184" cy="1273168"/>
          </a:xfrm>
        </p:grpSpPr>
        <p:sp>
          <p:nvSpPr>
            <p:cNvPr name="Freeform 20" id="20"/>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4"/>
              <a:stretch>
                <a:fillRect l="0" t="0" r="0" b="0"/>
              </a:stretch>
            </a:blipFill>
          </p:spPr>
        </p:sp>
        <p:sp>
          <p:nvSpPr>
            <p:cNvPr name="TextBox 21" id="21"/>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22" id="22"/>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09678">
            <a:off x="1064383" y="2363520"/>
            <a:ext cx="3986838" cy="5559960"/>
          </a:xfrm>
          <a:custGeom>
            <a:avLst/>
            <a:gdLst/>
            <a:ahLst/>
            <a:cxnLst/>
            <a:rect r="r" b="b" t="t" l="l"/>
            <a:pathLst>
              <a:path h="5559960" w="3986838">
                <a:moveTo>
                  <a:pt x="0" y="0"/>
                </a:moveTo>
                <a:lnTo>
                  <a:pt x="3986838" y="0"/>
                </a:lnTo>
                <a:lnTo>
                  <a:pt x="3986838" y="5559960"/>
                </a:lnTo>
                <a:lnTo>
                  <a:pt x="0" y="5559960"/>
                </a:lnTo>
                <a:lnTo>
                  <a:pt x="0" y="0"/>
                </a:lnTo>
                <a:close/>
              </a:path>
            </a:pathLst>
          </a:custGeom>
          <a:blipFill>
            <a:blip r:embed="rId2"/>
            <a:stretch>
              <a:fillRect l="0" t="-1127" r="0" b="-1127"/>
            </a:stretch>
          </a:blipFill>
        </p:spPr>
      </p:sp>
      <p:grpSp>
        <p:nvGrpSpPr>
          <p:cNvPr name="Group 3" id="3"/>
          <p:cNvGrpSpPr/>
          <p:nvPr/>
        </p:nvGrpSpPr>
        <p:grpSpPr>
          <a:xfrm rot="3010577">
            <a:off x="3031337" y="1733960"/>
            <a:ext cx="5479497" cy="5449209"/>
            <a:chOff x="0" y="0"/>
            <a:chExt cx="7305996" cy="7265611"/>
          </a:xfrm>
        </p:grpSpPr>
        <p:sp>
          <p:nvSpPr>
            <p:cNvPr name="Freeform 4" id="4"/>
            <p:cNvSpPr/>
            <p:nvPr/>
          </p:nvSpPr>
          <p:spPr>
            <a:xfrm flipH="false" flipV="false" rot="-2154704">
              <a:off x="554254" y="1769121"/>
              <a:ext cx="6746613" cy="2203851"/>
            </a:xfrm>
            <a:custGeom>
              <a:avLst/>
              <a:gdLst/>
              <a:ahLst/>
              <a:cxnLst/>
              <a:rect r="r" b="b" t="t" l="l"/>
              <a:pathLst>
                <a:path h="2203851" w="6746613">
                  <a:moveTo>
                    <a:pt x="0" y="0"/>
                  </a:moveTo>
                  <a:lnTo>
                    <a:pt x="6746614" y="0"/>
                  </a:lnTo>
                  <a:lnTo>
                    <a:pt x="6746614" y="2203851"/>
                  </a:lnTo>
                  <a:lnTo>
                    <a:pt x="0" y="2203851"/>
                  </a:lnTo>
                  <a:lnTo>
                    <a:pt x="0" y="0"/>
                  </a:lnTo>
                  <a:close/>
                </a:path>
              </a:pathLst>
            </a:custGeom>
            <a:blipFill>
              <a:blip r:embed="rId3"/>
              <a:stretch>
                <a:fillRect l="0" t="-7973" r="0" b="-7973"/>
              </a:stretch>
            </a:blipFill>
          </p:spPr>
        </p:sp>
        <p:sp>
          <p:nvSpPr>
            <p:cNvPr name="Freeform 5" id="5"/>
            <p:cNvSpPr/>
            <p:nvPr/>
          </p:nvSpPr>
          <p:spPr>
            <a:xfrm flipH="false" flipV="false" rot="-2154704">
              <a:off x="4987" y="3402202"/>
              <a:ext cx="6560561" cy="2143075"/>
            </a:xfrm>
            <a:custGeom>
              <a:avLst/>
              <a:gdLst/>
              <a:ahLst/>
              <a:cxnLst/>
              <a:rect r="r" b="b" t="t" l="l"/>
              <a:pathLst>
                <a:path h="2143075" w="6560561">
                  <a:moveTo>
                    <a:pt x="0" y="0"/>
                  </a:moveTo>
                  <a:lnTo>
                    <a:pt x="6560561" y="0"/>
                  </a:lnTo>
                  <a:lnTo>
                    <a:pt x="6560561" y="2143075"/>
                  </a:lnTo>
                  <a:lnTo>
                    <a:pt x="0" y="2143075"/>
                  </a:lnTo>
                  <a:lnTo>
                    <a:pt x="0" y="0"/>
                  </a:lnTo>
                  <a:close/>
                </a:path>
              </a:pathLst>
            </a:custGeom>
            <a:blipFill>
              <a:blip r:embed="rId3"/>
              <a:stretch>
                <a:fillRect l="0" t="-7973" r="0" b="-7973"/>
              </a:stretch>
            </a:blipFill>
          </p:spPr>
        </p:sp>
      </p:grpSp>
      <p:sp>
        <p:nvSpPr>
          <p:cNvPr name="TextBox 6" id="6"/>
          <p:cNvSpPr txBox="true"/>
          <p:nvPr/>
        </p:nvSpPr>
        <p:spPr>
          <a:xfrm rot="0">
            <a:off x="1028700" y="1000125"/>
            <a:ext cx="13176200" cy="878840"/>
          </a:xfrm>
          <a:prstGeom prst="rect">
            <a:avLst/>
          </a:prstGeom>
        </p:spPr>
        <p:txBody>
          <a:bodyPr anchor="t" rtlCol="false" tIns="0" lIns="0" bIns="0" rIns="0">
            <a:spAutoFit/>
          </a:bodyPr>
          <a:lstStyle/>
          <a:p>
            <a:pPr algn="l">
              <a:lnSpc>
                <a:spcPts val="7000"/>
              </a:lnSpc>
              <a:spcBef>
                <a:spcPct val="0"/>
              </a:spcBef>
            </a:pPr>
            <a:r>
              <a:rPr lang="en-US" b="true" sz="5600">
                <a:solidFill>
                  <a:srgbClr val="000000"/>
                </a:solidFill>
                <a:latin typeface="Inter Bold"/>
                <a:ea typeface="Inter Bold"/>
                <a:cs typeface="Inter Bold"/>
                <a:sym typeface="Inter Bold"/>
              </a:rPr>
              <a:t>Living with COPD: Huffing and puffing</a:t>
            </a:r>
          </a:p>
        </p:txBody>
      </p:sp>
      <p:sp>
        <p:nvSpPr>
          <p:cNvPr name="TextBox 7" id="7"/>
          <p:cNvSpPr txBox="true"/>
          <p:nvPr/>
        </p:nvSpPr>
        <p:spPr>
          <a:xfrm rot="0">
            <a:off x="5459538" y="6181457"/>
            <a:ext cx="2456123" cy="1401318"/>
          </a:xfrm>
          <a:prstGeom prst="rect">
            <a:avLst/>
          </a:prstGeom>
        </p:spPr>
        <p:txBody>
          <a:bodyPr anchor="t" rtlCol="false" tIns="0" lIns="0" bIns="0" rIns="0">
            <a:spAutoFit/>
          </a:bodyPr>
          <a:lstStyle/>
          <a:p>
            <a:pPr algn="ctr">
              <a:lnSpc>
                <a:spcPts val="3636"/>
              </a:lnSpc>
            </a:pPr>
            <a:r>
              <a:rPr lang="en-US" b="true" sz="3600">
                <a:solidFill>
                  <a:srgbClr val="000000"/>
                </a:solidFill>
                <a:latin typeface="Inter Medium"/>
                <a:ea typeface="Inter Medium"/>
                <a:cs typeface="Inter Medium"/>
                <a:sym typeface="Inter Medium"/>
              </a:rPr>
              <a:t>2 disposable masks</a:t>
            </a:r>
          </a:p>
        </p:txBody>
      </p:sp>
      <p:sp>
        <p:nvSpPr>
          <p:cNvPr name="TextBox 8" id="8"/>
          <p:cNvSpPr txBox="true"/>
          <p:nvPr/>
        </p:nvSpPr>
        <p:spPr>
          <a:xfrm rot="0">
            <a:off x="3726845" y="7864169"/>
            <a:ext cx="1842486" cy="944118"/>
          </a:xfrm>
          <a:prstGeom prst="rect">
            <a:avLst/>
          </a:prstGeom>
        </p:spPr>
        <p:txBody>
          <a:bodyPr anchor="t" rtlCol="false" tIns="0" lIns="0" bIns="0" rIns="0">
            <a:spAutoFit/>
          </a:bodyPr>
          <a:lstStyle/>
          <a:p>
            <a:pPr algn="ctr">
              <a:lnSpc>
                <a:spcPts val="3636"/>
              </a:lnSpc>
            </a:pPr>
            <a:r>
              <a:rPr lang="en-US" b="true" sz="3600">
                <a:solidFill>
                  <a:srgbClr val="000000"/>
                </a:solidFill>
                <a:latin typeface="Inter Medium"/>
                <a:ea typeface="Inter Medium"/>
                <a:cs typeface="Inter Medium"/>
                <a:sym typeface="Inter Medium"/>
              </a:rPr>
              <a:t>1 sheet of paper</a:t>
            </a:r>
          </a:p>
        </p:txBody>
      </p:sp>
      <p:sp>
        <p:nvSpPr>
          <p:cNvPr name="TextBox 9" id="9"/>
          <p:cNvSpPr txBox="true"/>
          <p:nvPr/>
        </p:nvSpPr>
        <p:spPr>
          <a:xfrm rot="0">
            <a:off x="9588542" y="2117666"/>
            <a:ext cx="7796524" cy="657796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Put on</a:t>
            </a:r>
            <a:r>
              <a:rPr lang="en-US" b="true" sz="3600">
                <a:solidFill>
                  <a:srgbClr val="000000"/>
                </a:solidFill>
                <a:latin typeface="Inter Medium"/>
                <a:ea typeface="Inter Medium"/>
                <a:cs typeface="Inter Medium"/>
                <a:sym typeface="Inter Medium"/>
              </a:rPr>
              <a:t> one of the face masks and hold the piece of paper in front of your face.</a:t>
            </a:r>
          </a:p>
          <a:p>
            <a:pPr algn="l">
              <a:lnSpc>
                <a:spcPts val="2250"/>
              </a:lnSpc>
              <a:spcBef>
                <a:spcPct val="0"/>
              </a:spcBef>
            </a:pPr>
          </a:p>
          <a:p>
            <a:pPr algn="l">
              <a:lnSpc>
                <a:spcPts val="4500"/>
              </a:lnSpc>
              <a:spcBef>
                <a:spcPct val="0"/>
              </a:spcBef>
            </a:pPr>
            <a:r>
              <a:rPr lang="en-US" b="true" sz="3600">
                <a:solidFill>
                  <a:srgbClr val="000000"/>
                </a:solidFill>
                <a:latin typeface="Inter Medium"/>
                <a:ea typeface="Inter Medium"/>
                <a:cs typeface="Inter Medium"/>
                <a:sym typeface="Inter Medium"/>
              </a:rPr>
              <a:t>Try to move the piece of paper with your breath. Notice how much force is needed.</a:t>
            </a:r>
          </a:p>
          <a:p>
            <a:pPr algn="l">
              <a:lnSpc>
                <a:spcPts val="2250"/>
              </a:lnSpc>
              <a:spcBef>
                <a:spcPct val="0"/>
              </a:spcBef>
            </a:pPr>
          </a:p>
          <a:p>
            <a:pPr algn="l">
              <a:lnSpc>
                <a:spcPts val="4500"/>
              </a:lnSpc>
              <a:spcBef>
                <a:spcPct val="0"/>
              </a:spcBef>
            </a:pPr>
            <a:r>
              <a:rPr lang="en-US" b="true" sz="3600">
                <a:solidFill>
                  <a:srgbClr val="000000"/>
                </a:solidFill>
                <a:latin typeface="Inter Medium"/>
                <a:ea typeface="Inter Medium"/>
                <a:cs typeface="Inter Medium"/>
                <a:sym typeface="Inter Medium"/>
              </a:rPr>
              <a:t>Put on the second mask over the first.</a:t>
            </a:r>
          </a:p>
          <a:p>
            <a:pPr algn="l">
              <a:lnSpc>
                <a:spcPts val="2250"/>
              </a:lnSpc>
              <a:spcBef>
                <a:spcPct val="0"/>
              </a:spcBef>
            </a:pPr>
          </a:p>
          <a:p>
            <a:pPr algn="l">
              <a:lnSpc>
                <a:spcPts val="4500"/>
              </a:lnSpc>
              <a:spcBef>
                <a:spcPct val="0"/>
              </a:spcBef>
            </a:pPr>
            <a:r>
              <a:rPr lang="en-US" b="true" sz="3600">
                <a:solidFill>
                  <a:srgbClr val="000000"/>
                </a:solidFill>
                <a:latin typeface="Inter Medium"/>
                <a:ea typeface="Inter Medium"/>
                <a:cs typeface="Inter Medium"/>
                <a:sym typeface="Inter Medium"/>
              </a:rPr>
              <a:t>Again, try moving the paper with your breath.</a:t>
            </a:r>
          </a:p>
        </p:txBody>
      </p:sp>
      <p:sp>
        <p:nvSpPr>
          <p:cNvPr name="TextBox 10" id="10"/>
          <p:cNvSpPr txBox="true"/>
          <p:nvPr/>
        </p:nvSpPr>
        <p:spPr>
          <a:xfrm rot="0">
            <a:off x="9059206" y="2117666"/>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1.</a:t>
            </a:r>
          </a:p>
        </p:txBody>
      </p:sp>
      <p:sp>
        <p:nvSpPr>
          <p:cNvPr name="TextBox 11" id="11"/>
          <p:cNvSpPr txBox="true"/>
          <p:nvPr/>
        </p:nvSpPr>
        <p:spPr>
          <a:xfrm rot="0">
            <a:off x="9059206" y="4155669"/>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2.</a:t>
            </a:r>
          </a:p>
        </p:txBody>
      </p:sp>
      <p:sp>
        <p:nvSpPr>
          <p:cNvPr name="TextBox 12" id="12"/>
          <p:cNvSpPr txBox="true"/>
          <p:nvPr/>
        </p:nvSpPr>
        <p:spPr>
          <a:xfrm rot="0">
            <a:off x="9059206" y="6095732"/>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3.</a:t>
            </a:r>
          </a:p>
        </p:txBody>
      </p:sp>
      <p:sp>
        <p:nvSpPr>
          <p:cNvPr name="TextBox 13" id="13"/>
          <p:cNvSpPr txBox="true"/>
          <p:nvPr/>
        </p:nvSpPr>
        <p:spPr>
          <a:xfrm rot="0">
            <a:off x="9059206" y="7554200"/>
            <a:ext cx="434086"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4.</a:t>
            </a:r>
          </a:p>
        </p:txBody>
      </p:sp>
      <p:grpSp>
        <p:nvGrpSpPr>
          <p:cNvPr name="Group 14" id="14"/>
          <p:cNvGrpSpPr/>
          <p:nvPr/>
        </p:nvGrpSpPr>
        <p:grpSpPr>
          <a:xfrm rot="0">
            <a:off x="0" y="9550623"/>
            <a:ext cx="18361741" cy="299494"/>
            <a:chOff x="0" y="0"/>
            <a:chExt cx="6448019" cy="105172"/>
          </a:xfrm>
        </p:grpSpPr>
        <p:sp>
          <p:nvSpPr>
            <p:cNvPr name="Freeform 15" id="15"/>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16" id="16"/>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17" id="17"/>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18" id="18"/>
          <p:cNvSpPr txBox="true"/>
          <p:nvPr/>
        </p:nvSpPr>
        <p:spPr>
          <a:xfrm rot="0">
            <a:off x="1028700" y="623009"/>
            <a:ext cx="1473845" cy="405691"/>
          </a:xfrm>
          <a:prstGeom prst="rect">
            <a:avLst/>
          </a:prstGeom>
        </p:spPr>
        <p:txBody>
          <a:bodyPr anchor="t" rtlCol="false" tIns="0" lIns="0" bIns="0" rIns="0">
            <a:spAutoFit/>
          </a:bodyPr>
          <a:lstStyle/>
          <a:p>
            <a:pPr algn="ctr">
              <a:lnSpc>
                <a:spcPts val="3359"/>
              </a:lnSpc>
            </a:pPr>
            <a:r>
              <a:rPr lang="en-US" b="true" sz="2400">
                <a:solidFill>
                  <a:srgbClr val="E21216"/>
                </a:solidFill>
                <a:latin typeface="Inter Bold"/>
                <a:ea typeface="Inter Bold"/>
                <a:cs typeface="Inter Bold"/>
                <a:sym typeface="Inter Bold"/>
              </a:rPr>
              <a:t>ACTIVITY</a:t>
            </a:r>
          </a:p>
        </p:txBody>
      </p:sp>
      <p:grpSp>
        <p:nvGrpSpPr>
          <p:cNvPr name="Group 19" id="19"/>
          <p:cNvGrpSpPr/>
          <p:nvPr/>
        </p:nvGrpSpPr>
        <p:grpSpPr>
          <a:xfrm rot="0">
            <a:off x="14657412" y="862629"/>
            <a:ext cx="2601888" cy="954876"/>
            <a:chOff x="0" y="0"/>
            <a:chExt cx="3469184" cy="1273168"/>
          </a:xfrm>
        </p:grpSpPr>
        <p:sp>
          <p:nvSpPr>
            <p:cNvPr name="Freeform 20" id="20"/>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4"/>
              <a:stretch>
                <a:fillRect l="0" t="0" r="0" b="0"/>
              </a:stretch>
            </a:blipFill>
          </p:spPr>
        </p:sp>
        <p:sp>
          <p:nvSpPr>
            <p:cNvPr name="TextBox 21" id="21"/>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22" id="22"/>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00125"/>
            <a:ext cx="11128034"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What would you say?</a:t>
            </a:r>
          </a:p>
        </p:txBody>
      </p:sp>
      <p:sp>
        <p:nvSpPr>
          <p:cNvPr name="TextBox 3" id="3"/>
          <p:cNvSpPr txBox="true"/>
          <p:nvPr/>
        </p:nvSpPr>
        <p:spPr>
          <a:xfrm rot="0">
            <a:off x="1028700" y="2134323"/>
            <a:ext cx="16851800" cy="577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Medium"/>
                <a:ea typeface="Inter Medium"/>
                <a:cs typeface="Inter Medium"/>
                <a:sym typeface="Inter Medium"/>
              </a:rPr>
              <a:t>What would you say to each person to help reduce the harms of vaping?</a:t>
            </a:r>
          </a:p>
        </p:txBody>
      </p:sp>
      <p:grpSp>
        <p:nvGrpSpPr>
          <p:cNvPr name="Group 4" id="4"/>
          <p:cNvGrpSpPr/>
          <p:nvPr/>
        </p:nvGrpSpPr>
        <p:grpSpPr>
          <a:xfrm rot="0">
            <a:off x="12496111" y="3617593"/>
            <a:ext cx="4657552" cy="4203441"/>
            <a:chOff x="0" y="0"/>
            <a:chExt cx="6210070" cy="5604588"/>
          </a:xfrm>
        </p:grpSpPr>
        <p:sp>
          <p:nvSpPr>
            <p:cNvPr name="Freeform 5" id="5"/>
            <p:cNvSpPr/>
            <p:nvPr/>
          </p:nvSpPr>
          <p:spPr>
            <a:xfrm flipH="false" flipV="false" rot="0">
              <a:off x="0" y="0"/>
              <a:ext cx="6210070" cy="5604588"/>
            </a:xfrm>
            <a:custGeom>
              <a:avLst/>
              <a:gdLst/>
              <a:ahLst/>
              <a:cxnLst/>
              <a:rect r="r" b="b" t="t" l="l"/>
              <a:pathLst>
                <a:path h="5604588" w="6210070">
                  <a:moveTo>
                    <a:pt x="0" y="0"/>
                  </a:moveTo>
                  <a:lnTo>
                    <a:pt x="6210070" y="0"/>
                  </a:lnTo>
                  <a:lnTo>
                    <a:pt x="6210070" y="5604588"/>
                  </a:lnTo>
                  <a:lnTo>
                    <a:pt x="0" y="56045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35393" y="1593594"/>
              <a:ext cx="4669929" cy="2080442"/>
            </a:xfrm>
            <a:prstGeom prst="rect">
              <a:avLst/>
            </a:prstGeom>
          </p:spPr>
          <p:txBody>
            <a:bodyPr anchor="t" rtlCol="false" tIns="0" lIns="0" bIns="0" rIns="0">
              <a:spAutoFit/>
            </a:bodyPr>
            <a:lstStyle/>
            <a:p>
              <a:pPr algn="ctr">
                <a:lnSpc>
                  <a:spcPts val="4082"/>
                </a:lnSpc>
              </a:pPr>
              <a:r>
                <a:rPr lang="en-US" sz="3677">
                  <a:solidFill>
                    <a:srgbClr val="000000"/>
                  </a:solidFill>
                  <a:latin typeface="Etna Sans Serif"/>
                  <a:ea typeface="Etna Sans Serif"/>
                  <a:cs typeface="Etna Sans Serif"/>
                  <a:sym typeface="Etna Sans Serif"/>
                </a:rPr>
                <a:t>I don’t vape </a:t>
              </a:r>
              <a:r>
                <a:rPr lang="en-US" sz="3677">
                  <a:solidFill>
                    <a:srgbClr val="E21216"/>
                  </a:solidFill>
                  <a:latin typeface="Etna Sans Serif"/>
                  <a:ea typeface="Etna Sans Serif"/>
                  <a:cs typeface="Etna Sans Serif"/>
                  <a:sym typeface="Etna Sans Serif"/>
                </a:rPr>
                <a:t>all the time</a:t>
              </a:r>
              <a:r>
                <a:rPr lang="en-US" sz="3677">
                  <a:solidFill>
                    <a:srgbClr val="000000"/>
                  </a:solidFill>
                  <a:latin typeface="Etna Sans Serif"/>
                  <a:ea typeface="Etna Sans Serif"/>
                  <a:cs typeface="Etna Sans Serif"/>
                  <a:sym typeface="Etna Sans Serif"/>
                </a:rPr>
                <a:t>. Only at parties.</a:t>
              </a:r>
            </a:p>
          </p:txBody>
        </p:sp>
      </p:grpSp>
      <p:grpSp>
        <p:nvGrpSpPr>
          <p:cNvPr name="Group 7" id="7"/>
          <p:cNvGrpSpPr/>
          <p:nvPr/>
        </p:nvGrpSpPr>
        <p:grpSpPr>
          <a:xfrm rot="0">
            <a:off x="6372475" y="3491396"/>
            <a:ext cx="5616791" cy="4994926"/>
            <a:chOff x="0" y="0"/>
            <a:chExt cx="7489055" cy="6659901"/>
          </a:xfrm>
        </p:grpSpPr>
        <p:sp>
          <p:nvSpPr>
            <p:cNvPr name="Freeform 8" id="8"/>
            <p:cNvSpPr/>
            <p:nvPr/>
          </p:nvSpPr>
          <p:spPr>
            <a:xfrm flipH="false" flipV="false" rot="0">
              <a:off x="0" y="0"/>
              <a:ext cx="7489055" cy="6659901"/>
            </a:xfrm>
            <a:custGeom>
              <a:avLst/>
              <a:gdLst/>
              <a:ahLst/>
              <a:cxnLst/>
              <a:rect r="r" b="b" t="t" l="l"/>
              <a:pathLst>
                <a:path h="6659901" w="7489055">
                  <a:moveTo>
                    <a:pt x="0" y="0"/>
                  </a:moveTo>
                  <a:lnTo>
                    <a:pt x="7489055" y="0"/>
                  </a:lnTo>
                  <a:lnTo>
                    <a:pt x="7489055" y="6659901"/>
                  </a:lnTo>
                  <a:lnTo>
                    <a:pt x="0" y="6659901"/>
                  </a:lnTo>
                  <a:lnTo>
                    <a:pt x="0" y="0"/>
                  </a:lnTo>
                  <a:close/>
                </a:path>
              </a:pathLst>
            </a:custGeom>
            <a:blipFill>
              <a:blip r:embed="rId4"/>
              <a:stretch>
                <a:fillRect l="-2218" t="0" r="-2218" b="0"/>
              </a:stretch>
            </a:blipFill>
          </p:spPr>
        </p:sp>
        <p:sp>
          <p:nvSpPr>
            <p:cNvPr name="TextBox 9" id="9"/>
            <p:cNvSpPr txBox="true"/>
            <p:nvPr/>
          </p:nvSpPr>
          <p:spPr>
            <a:xfrm rot="-357105">
              <a:off x="1236985" y="886739"/>
              <a:ext cx="5014096" cy="3749163"/>
            </a:xfrm>
            <a:prstGeom prst="rect">
              <a:avLst/>
            </a:prstGeom>
          </p:spPr>
          <p:txBody>
            <a:bodyPr anchor="t" rtlCol="false" tIns="0" lIns="0" bIns="0" rIns="0">
              <a:spAutoFit/>
            </a:bodyPr>
            <a:lstStyle/>
            <a:p>
              <a:pPr algn="ctr">
                <a:lnSpc>
                  <a:spcPts val="3684"/>
                </a:lnSpc>
              </a:pPr>
              <a:r>
                <a:rPr lang="en-US" sz="3096">
                  <a:solidFill>
                    <a:srgbClr val="000000"/>
                  </a:solidFill>
                  <a:latin typeface="Bernoru SemiCondensed"/>
                  <a:ea typeface="Bernoru SemiCondensed"/>
                  <a:cs typeface="Bernoru SemiCondensed"/>
                  <a:sym typeface="Bernoru SemiCondensed"/>
                </a:rPr>
                <a:t>I love hanging out with my older brother, but he’s</a:t>
              </a:r>
            </a:p>
            <a:p>
              <a:pPr algn="ctr">
                <a:lnSpc>
                  <a:spcPts val="3684"/>
                </a:lnSpc>
              </a:pPr>
              <a:r>
                <a:rPr lang="en-US" sz="3096">
                  <a:solidFill>
                    <a:srgbClr val="000000"/>
                  </a:solidFill>
                  <a:latin typeface="Bernoru SemiCondensed"/>
                  <a:ea typeface="Bernoru SemiCondensed"/>
                  <a:cs typeface="Bernoru SemiCondensed"/>
                  <a:sym typeface="Bernoru SemiCondensed"/>
                </a:rPr>
                <a:t> </a:t>
              </a:r>
              <a:r>
                <a:rPr lang="en-US" sz="3096">
                  <a:solidFill>
                    <a:srgbClr val="000000"/>
                  </a:solidFill>
                  <a:latin typeface="Bernoru SemiCondensed"/>
                  <a:ea typeface="Bernoru SemiCondensed"/>
                  <a:cs typeface="Bernoru SemiCondensed"/>
                  <a:sym typeface="Bernoru SemiCondensed"/>
                </a:rPr>
                <a:t>always vaping.</a:t>
              </a:r>
            </a:p>
            <a:p>
              <a:pPr algn="ctr">
                <a:lnSpc>
                  <a:spcPts val="3684"/>
                </a:lnSpc>
              </a:pPr>
              <a:r>
                <a:rPr lang="en-US" sz="3096">
                  <a:solidFill>
                    <a:srgbClr val="000000"/>
                  </a:solidFill>
                  <a:latin typeface="Bernoru SemiCondensed"/>
                  <a:ea typeface="Bernoru SemiCondensed"/>
                  <a:cs typeface="Bernoru SemiCondensed"/>
                  <a:sym typeface="Bernoru SemiCondensed"/>
                </a:rPr>
                <a:t> </a:t>
              </a:r>
              <a:r>
                <a:rPr lang="en-US" sz="3096">
                  <a:solidFill>
                    <a:srgbClr val="E21216"/>
                  </a:solidFill>
                  <a:latin typeface="Bernoru SemiCondensed"/>
                  <a:ea typeface="Bernoru SemiCondensed"/>
                  <a:cs typeface="Bernoru SemiCondensed"/>
                  <a:sym typeface="Bernoru SemiCondensed"/>
                </a:rPr>
                <a:t>Now I kind of want to try it.</a:t>
              </a:r>
            </a:p>
          </p:txBody>
        </p:sp>
      </p:grpSp>
      <p:grpSp>
        <p:nvGrpSpPr>
          <p:cNvPr name="Group 10" id="10"/>
          <p:cNvGrpSpPr/>
          <p:nvPr/>
        </p:nvGrpSpPr>
        <p:grpSpPr>
          <a:xfrm rot="0">
            <a:off x="1104366" y="3516987"/>
            <a:ext cx="4880501" cy="4404652"/>
            <a:chOff x="0" y="0"/>
            <a:chExt cx="6507335" cy="5872870"/>
          </a:xfrm>
        </p:grpSpPr>
        <p:sp>
          <p:nvSpPr>
            <p:cNvPr name="Freeform 11" id="11"/>
            <p:cNvSpPr/>
            <p:nvPr/>
          </p:nvSpPr>
          <p:spPr>
            <a:xfrm flipH="true" flipV="false" rot="0">
              <a:off x="0" y="0"/>
              <a:ext cx="6507335" cy="5872870"/>
            </a:xfrm>
            <a:custGeom>
              <a:avLst/>
              <a:gdLst/>
              <a:ahLst/>
              <a:cxnLst/>
              <a:rect r="r" b="b" t="t" l="l"/>
              <a:pathLst>
                <a:path h="5872870" w="6507335">
                  <a:moveTo>
                    <a:pt x="6507335" y="0"/>
                  </a:moveTo>
                  <a:lnTo>
                    <a:pt x="0" y="0"/>
                  </a:lnTo>
                  <a:lnTo>
                    <a:pt x="0" y="5872870"/>
                  </a:lnTo>
                  <a:lnTo>
                    <a:pt x="6507335" y="5872870"/>
                  </a:lnTo>
                  <a:lnTo>
                    <a:pt x="650733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769491" y="1362344"/>
              <a:ext cx="4968353" cy="2745387"/>
            </a:xfrm>
            <a:prstGeom prst="rect">
              <a:avLst/>
            </a:prstGeom>
          </p:spPr>
          <p:txBody>
            <a:bodyPr anchor="t" rtlCol="false" tIns="0" lIns="0" bIns="0" rIns="0">
              <a:spAutoFit/>
            </a:bodyPr>
            <a:lstStyle/>
            <a:p>
              <a:pPr algn="ctr">
                <a:lnSpc>
                  <a:spcPts val="4039"/>
                </a:lnSpc>
              </a:pPr>
              <a:r>
                <a:rPr lang="en-US" sz="3639">
                  <a:solidFill>
                    <a:srgbClr val="000000"/>
                  </a:solidFill>
                  <a:latin typeface="Amaranth"/>
                  <a:ea typeface="Amaranth"/>
                  <a:cs typeface="Amaranth"/>
                  <a:sym typeface="Amaranth"/>
                </a:rPr>
                <a:t>All my</a:t>
              </a:r>
              <a:r>
                <a:rPr lang="en-US" sz="3639">
                  <a:solidFill>
                    <a:srgbClr val="000000"/>
                  </a:solidFill>
                  <a:latin typeface="Amaranth"/>
                  <a:ea typeface="Amaranth"/>
                  <a:cs typeface="Amaranth"/>
                  <a:sym typeface="Amaranth"/>
                </a:rPr>
                <a:t> friends vape. When I hang out with them, </a:t>
              </a:r>
            </a:p>
            <a:p>
              <a:pPr algn="ctr">
                <a:lnSpc>
                  <a:spcPts val="4039"/>
                </a:lnSpc>
              </a:pPr>
              <a:r>
                <a:rPr lang="en-US" sz="3639">
                  <a:solidFill>
                    <a:srgbClr val="E21216"/>
                  </a:solidFill>
                  <a:latin typeface="Amaranth"/>
                  <a:ea typeface="Amaranth"/>
                  <a:cs typeface="Amaranth"/>
                  <a:sym typeface="Amaranth"/>
                </a:rPr>
                <a:t>I feel left out</a:t>
              </a:r>
              <a:r>
                <a:rPr lang="en-US" sz="3639">
                  <a:solidFill>
                    <a:srgbClr val="000000"/>
                  </a:solidFill>
                  <a:latin typeface="Amaranth"/>
                  <a:ea typeface="Amaranth"/>
                  <a:cs typeface="Amaranth"/>
                  <a:sym typeface="Amaranth"/>
                </a:rPr>
                <a:t>.</a:t>
              </a:r>
            </a:p>
          </p:txBody>
        </p:sp>
      </p:grpSp>
      <p:grpSp>
        <p:nvGrpSpPr>
          <p:cNvPr name="Group 13" id="13"/>
          <p:cNvGrpSpPr/>
          <p:nvPr/>
        </p:nvGrpSpPr>
        <p:grpSpPr>
          <a:xfrm rot="0">
            <a:off x="0" y="9550623"/>
            <a:ext cx="18361741" cy="299494"/>
            <a:chOff x="0" y="0"/>
            <a:chExt cx="6448019" cy="105172"/>
          </a:xfrm>
        </p:grpSpPr>
        <p:sp>
          <p:nvSpPr>
            <p:cNvPr name="Freeform 14" id="14"/>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15" id="15"/>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16" id="16"/>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17" id="17"/>
          <p:cNvSpPr txBox="true"/>
          <p:nvPr/>
        </p:nvSpPr>
        <p:spPr>
          <a:xfrm rot="0">
            <a:off x="1028700" y="623009"/>
            <a:ext cx="1473845" cy="405691"/>
          </a:xfrm>
          <a:prstGeom prst="rect">
            <a:avLst/>
          </a:prstGeom>
        </p:spPr>
        <p:txBody>
          <a:bodyPr anchor="t" rtlCol="false" tIns="0" lIns="0" bIns="0" rIns="0">
            <a:spAutoFit/>
          </a:bodyPr>
          <a:lstStyle/>
          <a:p>
            <a:pPr algn="ctr">
              <a:lnSpc>
                <a:spcPts val="3359"/>
              </a:lnSpc>
            </a:pPr>
            <a:r>
              <a:rPr lang="en-US" b="true" sz="2400">
                <a:solidFill>
                  <a:srgbClr val="E21216"/>
                </a:solidFill>
                <a:latin typeface="Inter Bold"/>
                <a:ea typeface="Inter Bold"/>
                <a:cs typeface="Inter Bold"/>
                <a:sym typeface="Inter Bold"/>
              </a:rPr>
              <a:t>ACTIVITY</a:t>
            </a:r>
          </a:p>
        </p:txBody>
      </p:sp>
      <p:grpSp>
        <p:nvGrpSpPr>
          <p:cNvPr name="Group 18" id="18"/>
          <p:cNvGrpSpPr/>
          <p:nvPr/>
        </p:nvGrpSpPr>
        <p:grpSpPr>
          <a:xfrm rot="0">
            <a:off x="14657412" y="862629"/>
            <a:ext cx="2601888" cy="954876"/>
            <a:chOff x="0" y="0"/>
            <a:chExt cx="3469184" cy="1273168"/>
          </a:xfrm>
        </p:grpSpPr>
        <p:sp>
          <p:nvSpPr>
            <p:cNvPr name="Freeform 19" id="19"/>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5"/>
              <a:stretch>
                <a:fillRect l="0" t="0" r="0" b="0"/>
              </a:stretch>
            </a:blipFill>
          </p:spPr>
        </p:sp>
        <p:sp>
          <p:nvSpPr>
            <p:cNvPr name="TextBox 20" id="20"/>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21" id="21"/>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030835" y="2945743"/>
            <a:ext cx="7171214" cy="4801726"/>
          </a:xfrm>
          <a:custGeom>
            <a:avLst/>
            <a:gdLst/>
            <a:ahLst/>
            <a:cxnLst/>
            <a:rect r="r" b="b" t="t" l="l"/>
            <a:pathLst>
              <a:path h="4801726" w="7171214">
                <a:moveTo>
                  <a:pt x="0" y="0"/>
                </a:moveTo>
                <a:lnTo>
                  <a:pt x="7171215" y="0"/>
                </a:lnTo>
                <a:lnTo>
                  <a:pt x="7171215" y="4801726"/>
                </a:lnTo>
                <a:lnTo>
                  <a:pt x="0" y="48017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45963" y="3179920"/>
            <a:ext cx="12534495" cy="5306401"/>
          </a:xfrm>
          <a:prstGeom prst="rect">
            <a:avLst/>
          </a:prstGeom>
        </p:spPr>
        <p:txBody>
          <a:bodyPr anchor="t" rtlCol="false" tIns="0" lIns="0" bIns="0" rIns="0">
            <a:spAutoFit/>
          </a:bodyPr>
          <a:lstStyle/>
          <a:p>
            <a:pPr algn="l" marL="777240" indent="-388620" lvl="1">
              <a:lnSpc>
                <a:spcPts val="5292"/>
              </a:lnSpc>
              <a:buFont typeface="Arial"/>
              <a:buChar char="•"/>
            </a:pPr>
            <a:r>
              <a:rPr lang="en-US" b="true" sz="3600">
                <a:solidFill>
                  <a:srgbClr val="000000"/>
                </a:solidFill>
                <a:latin typeface="Inter Medium"/>
                <a:ea typeface="Inter Medium"/>
                <a:cs typeface="Inter Medium"/>
                <a:sym typeface="Inter Medium"/>
              </a:rPr>
              <a:t>Coughing</a:t>
            </a:r>
            <a:r>
              <a:rPr lang="en-US" b="true" sz="3600">
                <a:solidFill>
                  <a:srgbClr val="000000"/>
                </a:solidFill>
                <a:latin typeface="Inter Medium"/>
                <a:ea typeface="Inter Medium"/>
                <a:cs typeface="Inter Medium"/>
                <a:sym typeface="Inter Medium"/>
              </a:rPr>
              <a:t> </a:t>
            </a:r>
          </a:p>
          <a:p>
            <a:pPr algn="l" marL="777240" indent="-388620" lvl="1">
              <a:lnSpc>
                <a:spcPts val="5292"/>
              </a:lnSpc>
              <a:buFont typeface="Arial"/>
              <a:buChar char="•"/>
            </a:pPr>
            <a:r>
              <a:rPr lang="en-US" b="true" sz="3600">
                <a:solidFill>
                  <a:srgbClr val="000000"/>
                </a:solidFill>
                <a:latin typeface="Inter Medium"/>
                <a:ea typeface="Inter Medium"/>
                <a:cs typeface="Inter Medium"/>
                <a:sym typeface="Inter Medium"/>
              </a:rPr>
              <a:t>Sore throat</a:t>
            </a:r>
          </a:p>
          <a:p>
            <a:pPr algn="l" marL="777240" indent="-388620" lvl="1">
              <a:lnSpc>
                <a:spcPts val="5292"/>
              </a:lnSpc>
              <a:buFont typeface="Arial"/>
              <a:buChar char="•"/>
            </a:pPr>
            <a:r>
              <a:rPr lang="en-US" b="true" sz="3600">
                <a:solidFill>
                  <a:srgbClr val="000000"/>
                </a:solidFill>
                <a:latin typeface="Inter Medium"/>
                <a:ea typeface="Inter Medium"/>
                <a:cs typeface="Inter Medium"/>
                <a:sym typeface="Inter Medium"/>
              </a:rPr>
              <a:t>Breathlessness </a:t>
            </a:r>
            <a:r>
              <a:rPr lang="en-US" b="true" sz="3600">
                <a:solidFill>
                  <a:srgbClr val="000000"/>
                </a:solidFill>
                <a:latin typeface="Inter Medium"/>
                <a:ea typeface="Inter Medium"/>
                <a:cs typeface="Inter Medium"/>
                <a:sym typeface="Inter Medium"/>
              </a:rPr>
              <a:t> </a:t>
            </a:r>
          </a:p>
          <a:p>
            <a:pPr algn="l" marL="777240" indent="-388620" lvl="1">
              <a:lnSpc>
                <a:spcPts val="5292"/>
              </a:lnSpc>
              <a:buFont typeface="Arial"/>
              <a:buChar char="•"/>
            </a:pPr>
            <a:r>
              <a:rPr lang="en-US" b="true" sz="3600">
                <a:solidFill>
                  <a:srgbClr val="000000"/>
                </a:solidFill>
                <a:latin typeface="Inter Medium"/>
                <a:ea typeface="Inter Medium"/>
                <a:cs typeface="Inter Medium"/>
                <a:sym typeface="Inter Medium"/>
              </a:rPr>
              <a:t>Narrower airways</a:t>
            </a:r>
          </a:p>
          <a:p>
            <a:pPr algn="l" marL="777240" indent="-388620" lvl="1">
              <a:lnSpc>
                <a:spcPts val="5292"/>
              </a:lnSpc>
              <a:buFont typeface="Arial"/>
              <a:buChar char="•"/>
            </a:pPr>
            <a:r>
              <a:rPr lang="en-US" b="true" sz="3600">
                <a:solidFill>
                  <a:srgbClr val="000000"/>
                </a:solidFill>
                <a:latin typeface="Inter Medium"/>
                <a:ea typeface="Inter Medium"/>
                <a:cs typeface="Inter Medium"/>
                <a:sym typeface="Inter Medium"/>
              </a:rPr>
              <a:t>Scarring in the lungs</a:t>
            </a:r>
          </a:p>
          <a:p>
            <a:pPr algn="l" marL="777240" indent="-388620" lvl="1">
              <a:lnSpc>
                <a:spcPts val="5292"/>
              </a:lnSpc>
              <a:buFont typeface="Arial"/>
              <a:buChar char="•"/>
            </a:pPr>
            <a:r>
              <a:rPr lang="en-US" b="true" sz="3600">
                <a:solidFill>
                  <a:srgbClr val="000000"/>
                </a:solidFill>
                <a:latin typeface="Inter Medium"/>
                <a:ea typeface="Inter Medium"/>
                <a:cs typeface="Inter Medium"/>
                <a:sym typeface="Inter Medium"/>
              </a:rPr>
              <a:t>Less endurance and stamina </a:t>
            </a:r>
          </a:p>
          <a:p>
            <a:pPr algn="l" marL="777240" indent="-388620" lvl="1">
              <a:lnSpc>
                <a:spcPts val="5292"/>
              </a:lnSpc>
              <a:buFont typeface="Arial"/>
              <a:buChar char="•"/>
            </a:pPr>
            <a:r>
              <a:rPr lang="en-US" b="true" sz="3600">
                <a:solidFill>
                  <a:srgbClr val="000000"/>
                </a:solidFill>
                <a:latin typeface="Inter Medium"/>
                <a:ea typeface="Inter Medium"/>
                <a:cs typeface="Inter Medium"/>
                <a:sym typeface="Inter Medium"/>
              </a:rPr>
              <a:t>Asthma or worsening asthma symptoms</a:t>
            </a:r>
          </a:p>
          <a:p>
            <a:pPr algn="l" marL="777240" indent="-388620" lvl="1">
              <a:lnSpc>
                <a:spcPts val="5292"/>
              </a:lnSpc>
              <a:buFont typeface="Arial"/>
              <a:buChar char="•"/>
            </a:pPr>
            <a:r>
              <a:rPr lang="en-US" b="true" sz="3600">
                <a:solidFill>
                  <a:srgbClr val="000000"/>
                </a:solidFill>
                <a:latin typeface="Inter Medium"/>
                <a:ea typeface="Inter Medium"/>
                <a:cs typeface="Inter Medium"/>
                <a:sym typeface="Inter Medium"/>
              </a:rPr>
              <a:t>More likely to get sick from infections like a cold or flu</a:t>
            </a:r>
          </a:p>
        </p:txBody>
      </p:sp>
      <p:grpSp>
        <p:nvGrpSpPr>
          <p:cNvPr name="Group 4" id="4"/>
          <p:cNvGrpSpPr/>
          <p:nvPr/>
        </p:nvGrpSpPr>
        <p:grpSpPr>
          <a:xfrm rot="0">
            <a:off x="0" y="9550623"/>
            <a:ext cx="18361741" cy="299494"/>
            <a:chOff x="0" y="0"/>
            <a:chExt cx="6448019" cy="105172"/>
          </a:xfrm>
        </p:grpSpPr>
        <p:sp>
          <p:nvSpPr>
            <p:cNvPr name="Freeform 5" id="5"/>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6" id="6"/>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Freeform 7" id="7"/>
          <p:cNvSpPr/>
          <p:nvPr/>
        </p:nvSpPr>
        <p:spPr>
          <a:xfrm flipH="false" flipV="false" rot="0">
            <a:off x="12916670" y="8486322"/>
            <a:ext cx="4342630" cy="845003"/>
          </a:xfrm>
          <a:custGeom>
            <a:avLst/>
            <a:gdLst/>
            <a:ahLst/>
            <a:cxnLst/>
            <a:rect r="r" b="b" t="t" l="l"/>
            <a:pathLst>
              <a:path h="845003" w="4342630">
                <a:moveTo>
                  <a:pt x="0" y="0"/>
                </a:moveTo>
                <a:lnTo>
                  <a:pt x="4342630" y="0"/>
                </a:lnTo>
                <a:lnTo>
                  <a:pt x="4342630" y="845003"/>
                </a:lnTo>
                <a:lnTo>
                  <a:pt x="0" y="845003"/>
                </a:lnTo>
                <a:lnTo>
                  <a:pt x="0" y="0"/>
                </a:lnTo>
                <a:close/>
              </a:path>
            </a:pathLst>
          </a:custGeom>
          <a:blipFill>
            <a:blip r:embed="rId4"/>
            <a:stretch>
              <a:fillRect l="0" t="0" r="0" b="0"/>
            </a:stretch>
          </a:blipFill>
        </p:spPr>
      </p:sp>
      <p:sp>
        <p:nvSpPr>
          <p:cNvPr name="TextBox 8" id="8"/>
          <p:cNvSpPr txBox="true"/>
          <p:nvPr/>
        </p:nvSpPr>
        <p:spPr>
          <a:xfrm rot="0">
            <a:off x="1028700" y="1125473"/>
            <a:ext cx="11830720" cy="1764665"/>
          </a:xfrm>
          <a:prstGeom prst="rect">
            <a:avLst/>
          </a:prstGeom>
        </p:spPr>
        <p:txBody>
          <a:bodyPr anchor="t" rtlCol="false" tIns="0" lIns="0" bIns="0" rIns="0">
            <a:spAutoFit/>
          </a:bodyPr>
          <a:lstStyle/>
          <a:p>
            <a:pPr algn="l">
              <a:lnSpc>
                <a:spcPts val="6000"/>
              </a:lnSpc>
            </a:pPr>
            <a:r>
              <a:rPr lang="en-US" sz="4800" b="true">
                <a:solidFill>
                  <a:srgbClr val="000000"/>
                </a:solidFill>
                <a:latin typeface="Inter Bold"/>
                <a:ea typeface="Inter Bold"/>
                <a:cs typeface="Inter Bold"/>
                <a:sym typeface="Inter Bold"/>
              </a:rPr>
              <a:t>What smoking or vaping can do to your </a:t>
            </a:r>
          </a:p>
          <a:p>
            <a:pPr algn="ctr">
              <a:lnSpc>
                <a:spcPts val="8000"/>
              </a:lnSpc>
              <a:spcBef>
                <a:spcPct val="0"/>
              </a:spcBef>
            </a:pPr>
            <a:r>
              <a:rPr lang="en-US" b="true" sz="6400">
                <a:solidFill>
                  <a:srgbClr val="000000"/>
                </a:solidFill>
                <a:latin typeface="Inter Bold"/>
                <a:ea typeface="Inter Bold"/>
                <a:cs typeface="Inter Bold"/>
                <a:sym typeface="Inter Bold"/>
              </a:rPr>
              <a:t>l</a:t>
            </a:r>
            <a:r>
              <a:rPr lang="en-US" b="true" sz="6400">
                <a:solidFill>
                  <a:srgbClr val="000000"/>
                </a:solidFill>
                <a:latin typeface="Inter Bold"/>
                <a:ea typeface="Inter Bold"/>
                <a:cs typeface="Inter Bold"/>
                <a:sym typeface="Inter Bold"/>
              </a:rPr>
              <a:t>ungs and respiratory system </a:t>
            </a:r>
          </a:p>
        </p:txBody>
      </p:sp>
      <p:sp>
        <p:nvSpPr>
          <p:cNvPr name="TextBox 9" id="9"/>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10" id="10"/>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11" id="11"/>
          <p:cNvGrpSpPr/>
          <p:nvPr/>
        </p:nvGrpSpPr>
        <p:grpSpPr>
          <a:xfrm rot="0">
            <a:off x="14657412" y="862629"/>
            <a:ext cx="2601888" cy="954876"/>
            <a:chOff x="0" y="0"/>
            <a:chExt cx="3469184" cy="1273168"/>
          </a:xfrm>
        </p:grpSpPr>
        <p:sp>
          <p:nvSpPr>
            <p:cNvPr name="Freeform 12" id="12"/>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4"/>
              <a:stretch>
                <a:fillRect l="0" t="0" r="0" b="0"/>
              </a:stretch>
            </a:blipFill>
          </p:spPr>
        </p:sp>
        <p:sp>
          <p:nvSpPr>
            <p:cNvPr name="TextBox 13" id="13"/>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4" id="14"/>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02931" y="2691023"/>
            <a:ext cx="5910222" cy="5550684"/>
          </a:xfrm>
          <a:custGeom>
            <a:avLst/>
            <a:gdLst/>
            <a:ahLst/>
            <a:cxnLst/>
            <a:rect r="r" b="b" t="t" l="l"/>
            <a:pathLst>
              <a:path h="5550684" w="5910222">
                <a:moveTo>
                  <a:pt x="0" y="0"/>
                </a:moveTo>
                <a:lnTo>
                  <a:pt x="5910222" y="0"/>
                </a:lnTo>
                <a:lnTo>
                  <a:pt x="5910222" y="5550684"/>
                </a:lnTo>
                <a:lnTo>
                  <a:pt x="0" y="55506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99876" y="1095375"/>
            <a:ext cx="15313551" cy="1419352"/>
          </a:xfrm>
          <a:prstGeom prst="rect">
            <a:avLst/>
          </a:prstGeom>
        </p:spPr>
        <p:txBody>
          <a:bodyPr anchor="t" rtlCol="false" tIns="0" lIns="0" bIns="0" rIns="0">
            <a:spAutoFit/>
          </a:bodyPr>
          <a:lstStyle/>
          <a:p>
            <a:pPr algn="l">
              <a:lnSpc>
                <a:spcPts val="4326"/>
              </a:lnSpc>
            </a:pPr>
            <a:r>
              <a:rPr lang="en-US" sz="4200" b="true">
                <a:solidFill>
                  <a:srgbClr val="000000"/>
                </a:solidFill>
                <a:latin typeface="Inter Bold"/>
                <a:ea typeface="Inter Bold"/>
                <a:cs typeface="Inter Bold"/>
                <a:sym typeface="Inter Bold"/>
              </a:rPr>
              <a:t>What smoking or vaping can do to your </a:t>
            </a:r>
          </a:p>
          <a:p>
            <a:pPr algn="l">
              <a:lnSpc>
                <a:spcPts val="6592"/>
              </a:lnSpc>
            </a:pPr>
            <a:r>
              <a:rPr lang="en-US" sz="6400" b="true">
                <a:solidFill>
                  <a:srgbClr val="000000"/>
                </a:solidFill>
                <a:latin typeface="Inter Bold"/>
                <a:ea typeface="Inter Bold"/>
                <a:cs typeface="Inter Bold"/>
                <a:sym typeface="Inter Bold"/>
              </a:rPr>
              <a:t>heart</a:t>
            </a:r>
            <a:r>
              <a:rPr lang="en-US" b="true" sz="6400">
                <a:solidFill>
                  <a:srgbClr val="000000"/>
                </a:solidFill>
                <a:latin typeface="Inter Bold"/>
                <a:ea typeface="Inter Bold"/>
                <a:cs typeface="Inter Bold"/>
                <a:sym typeface="Inter Bold"/>
              </a:rPr>
              <a:t> and circulatory system </a:t>
            </a:r>
          </a:p>
        </p:txBody>
      </p:sp>
      <p:sp>
        <p:nvSpPr>
          <p:cNvPr name="TextBox 4" id="4"/>
          <p:cNvSpPr txBox="true"/>
          <p:nvPr/>
        </p:nvSpPr>
        <p:spPr>
          <a:xfrm rot="0">
            <a:off x="824085" y="3084696"/>
            <a:ext cx="8462376" cy="4500481"/>
          </a:xfrm>
          <a:prstGeom prst="rect">
            <a:avLst/>
          </a:prstGeom>
        </p:spPr>
        <p:txBody>
          <a:bodyPr anchor="t" rtlCol="false" tIns="0" lIns="0" bIns="0" rIns="0">
            <a:spAutoFit/>
          </a:bodyPr>
          <a:lstStyle/>
          <a:p>
            <a:pPr algn="l" marL="690881" indent="-345440" lvl="1">
              <a:lnSpc>
                <a:spcPts val="3872"/>
              </a:lnSpc>
              <a:buFont typeface="Arial"/>
              <a:buChar char="•"/>
            </a:pPr>
            <a:r>
              <a:rPr lang="en-US" b="true" sz="3200">
                <a:solidFill>
                  <a:srgbClr val="000000"/>
                </a:solidFill>
                <a:latin typeface="Inter Medium"/>
                <a:ea typeface="Inter Medium"/>
                <a:cs typeface="Inter Medium"/>
                <a:sym typeface="Inter Medium"/>
              </a:rPr>
              <a:t>Increased blood pressure</a:t>
            </a:r>
          </a:p>
          <a:p>
            <a:pPr algn="l">
              <a:lnSpc>
                <a:spcPts val="968"/>
              </a:lnSpc>
            </a:pPr>
          </a:p>
          <a:p>
            <a:pPr algn="l" marL="690881" indent="-345440" lvl="1">
              <a:lnSpc>
                <a:spcPts val="3872"/>
              </a:lnSpc>
              <a:buFont typeface="Arial"/>
              <a:buChar char="•"/>
            </a:pPr>
            <a:r>
              <a:rPr lang="en-US" b="true" sz="3200">
                <a:solidFill>
                  <a:srgbClr val="000000"/>
                </a:solidFill>
                <a:latin typeface="Inter Medium"/>
                <a:ea typeface="Inter Medium"/>
                <a:cs typeface="Inter Medium"/>
                <a:sym typeface="Inter Medium"/>
              </a:rPr>
              <a:t>Damage to blood vessels </a:t>
            </a:r>
          </a:p>
          <a:p>
            <a:pPr algn="l">
              <a:lnSpc>
                <a:spcPts val="968"/>
              </a:lnSpc>
            </a:pPr>
          </a:p>
          <a:p>
            <a:pPr algn="l" marL="690881" indent="-345440" lvl="1">
              <a:lnSpc>
                <a:spcPts val="3872"/>
              </a:lnSpc>
              <a:buFont typeface="Arial"/>
              <a:buChar char="•"/>
            </a:pPr>
            <a:r>
              <a:rPr lang="en-US" b="true" sz="3200">
                <a:solidFill>
                  <a:srgbClr val="000000"/>
                </a:solidFill>
                <a:latin typeface="Inter Medium"/>
                <a:ea typeface="Inter Medium"/>
                <a:cs typeface="Inter Medium"/>
                <a:sym typeface="Inter Medium"/>
              </a:rPr>
              <a:t>Heavy metal build up in blood and organs </a:t>
            </a:r>
          </a:p>
          <a:p>
            <a:pPr algn="l">
              <a:lnSpc>
                <a:spcPts val="968"/>
              </a:lnSpc>
            </a:pPr>
          </a:p>
          <a:p>
            <a:pPr algn="l" marL="690881" indent="-345440" lvl="1">
              <a:lnSpc>
                <a:spcPts val="3872"/>
              </a:lnSpc>
              <a:buFont typeface="Arial"/>
              <a:buChar char="•"/>
            </a:pPr>
            <a:r>
              <a:rPr lang="en-US" b="true" sz="3200">
                <a:solidFill>
                  <a:srgbClr val="000000"/>
                </a:solidFill>
                <a:latin typeface="Inter Medium"/>
                <a:ea typeface="Inter Medium"/>
                <a:cs typeface="Inter Medium"/>
                <a:sym typeface="Inter Medium"/>
              </a:rPr>
              <a:t>Increased risk of heart attack and stroke</a:t>
            </a:r>
          </a:p>
          <a:p>
            <a:pPr algn="l">
              <a:lnSpc>
                <a:spcPts val="968"/>
              </a:lnSpc>
            </a:pPr>
          </a:p>
          <a:p>
            <a:pPr algn="l" marL="690881" indent="-345440" lvl="1">
              <a:lnSpc>
                <a:spcPts val="3872"/>
              </a:lnSpc>
              <a:buFont typeface="Arial"/>
              <a:buChar char="•"/>
            </a:pPr>
            <a:r>
              <a:rPr lang="en-US" b="true" sz="3200">
                <a:solidFill>
                  <a:srgbClr val="000000"/>
                </a:solidFill>
                <a:latin typeface="Inter Medium"/>
                <a:ea typeface="Inter Medium"/>
                <a:cs typeface="Inter Medium"/>
                <a:sym typeface="Inter Medium"/>
              </a:rPr>
              <a:t>Heart arrhythmias (when your heart beats faster than normal or skips beats)</a:t>
            </a:r>
          </a:p>
        </p:txBody>
      </p:sp>
      <p:grpSp>
        <p:nvGrpSpPr>
          <p:cNvPr name="Group 5" id="5"/>
          <p:cNvGrpSpPr/>
          <p:nvPr/>
        </p:nvGrpSpPr>
        <p:grpSpPr>
          <a:xfrm rot="0">
            <a:off x="0" y="9550623"/>
            <a:ext cx="18361741" cy="299494"/>
            <a:chOff x="0" y="0"/>
            <a:chExt cx="6448019" cy="105172"/>
          </a:xfrm>
        </p:grpSpPr>
        <p:sp>
          <p:nvSpPr>
            <p:cNvPr name="Freeform 6" id="6"/>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7" id="7"/>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8" id="8"/>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Freeform 9" id="9"/>
          <p:cNvSpPr/>
          <p:nvPr/>
        </p:nvSpPr>
        <p:spPr>
          <a:xfrm flipH="false" flipV="false" rot="0">
            <a:off x="12916670" y="8486322"/>
            <a:ext cx="4342630" cy="845003"/>
          </a:xfrm>
          <a:custGeom>
            <a:avLst/>
            <a:gdLst/>
            <a:ahLst/>
            <a:cxnLst/>
            <a:rect r="r" b="b" t="t" l="l"/>
            <a:pathLst>
              <a:path h="845003" w="4342630">
                <a:moveTo>
                  <a:pt x="0" y="0"/>
                </a:moveTo>
                <a:lnTo>
                  <a:pt x="4342630" y="0"/>
                </a:lnTo>
                <a:lnTo>
                  <a:pt x="4342630" y="845003"/>
                </a:lnTo>
                <a:lnTo>
                  <a:pt x="0" y="845003"/>
                </a:lnTo>
                <a:lnTo>
                  <a:pt x="0" y="0"/>
                </a:lnTo>
                <a:close/>
              </a:path>
            </a:pathLst>
          </a:custGeom>
          <a:blipFill>
            <a:blip r:embed="rId4"/>
            <a:stretch>
              <a:fillRect l="0" t="0" r="0" b="0"/>
            </a:stretch>
          </a:blipFill>
        </p:spPr>
      </p:sp>
      <p:sp>
        <p:nvSpPr>
          <p:cNvPr name="TextBox 10" id="10"/>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11" id="11"/>
          <p:cNvGrpSpPr/>
          <p:nvPr/>
        </p:nvGrpSpPr>
        <p:grpSpPr>
          <a:xfrm rot="0">
            <a:off x="14657412" y="862629"/>
            <a:ext cx="2601888" cy="954876"/>
            <a:chOff x="0" y="0"/>
            <a:chExt cx="3469184" cy="1273168"/>
          </a:xfrm>
        </p:grpSpPr>
        <p:sp>
          <p:nvSpPr>
            <p:cNvPr name="Freeform 12" id="12"/>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4"/>
              <a:stretch>
                <a:fillRect l="0" t="0" r="0" b="0"/>
              </a:stretch>
            </a:blipFill>
          </p:spPr>
        </p:sp>
        <p:sp>
          <p:nvSpPr>
            <p:cNvPr name="TextBox 13" id="13"/>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4" id="14"/>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915211" y="3162730"/>
            <a:ext cx="6449461" cy="4912339"/>
          </a:xfrm>
          <a:custGeom>
            <a:avLst/>
            <a:gdLst/>
            <a:ahLst/>
            <a:cxnLst/>
            <a:rect r="r" b="b" t="t" l="l"/>
            <a:pathLst>
              <a:path h="4912339" w="6449461">
                <a:moveTo>
                  <a:pt x="0" y="0"/>
                </a:moveTo>
                <a:lnTo>
                  <a:pt x="6449460" y="0"/>
                </a:lnTo>
                <a:lnTo>
                  <a:pt x="6449460" y="4912339"/>
                </a:lnTo>
                <a:lnTo>
                  <a:pt x="0" y="4912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09650"/>
            <a:ext cx="13303523" cy="1661944"/>
          </a:xfrm>
          <a:prstGeom prst="rect">
            <a:avLst/>
          </a:prstGeom>
        </p:spPr>
        <p:txBody>
          <a:bodyPr anchor="t" rtlCol="false" tIns="0" lIns="0" bIns="0" rIns="0">
            <a:spAutoFit/>
          </a:bodyPr>
          <a:lstStyle/>
          <a:p>
            <a:pPr algn="l">
              <a:lnSpc>
                <a:spcPts val="5250"/>
              </a:lnSpc>
            </a:pPr>
            <a:r>
              <a:rPr lang="en-US" sz="4200" b="true">
                <a:solidFill>
                  <a:srgbClr val="000000"/>
                </a:solidFill>
                <a:latin typeface="Inter Bold"/>
                <a:ea typeface="Inter Bold"/>
                <a:cs typeface="Inter Bold"/>
                <a:sym typeface="Inter Bold"/>
              </a:rPr>
              <a:t>What smoking or vaping can do to your </a:t>
            </a:r>
          </a:p>
          <a:p>
            <a:pPr algn="l">
              <a:lnSpc>
                <a:spcPts val="7999"/>
              </a:lnSpc>
              <a:spcBef>
                <a:spcPct val="0"/>
              </a:spcBef>
            </a:pPr>
            <a:r>
              <a:rPr lang="en-US" b="true" sz="6399">
                <a:solidFill>
                  <a:srgbClr val="000000"/>
                </a:solidFill>
                <a:latin typeface="Inter Bold"/>
                <a:ea typeface="Inter Bold"/>
                <a:cs typeface="Inter Bold"/>
                <a:sym typeface="Inter Bold"/>
              </a:rPr>
              <a:t>brain</a:t>
            </a:r>
            <a:r>
              <a:rPr lang="en-US" b="true" sz="6399">
                <a:solidFill>
                  <a:srgbClr val="000000"/>
                </a:solidFill>
                <a:latin typeface="Inter Bold"/>
                <a:ea typeface="Inter Bold"/>
                <a:cs typeface="Inter Bold"/>
                <a:sym typeface="Inter Bold"/>
              </a:rPr>
              <a:t> and nervous system </a:t>
            </a:r>
          </a:p>
        </p:txBody>
      </p:sp>
      <p:sp>
        <p:nvSpPr>
          <p:cNvPr name="TextBox 4" id="4"/>
          <p:cNvSpPr txBox="true"/>
          <p:nvPr/>
        </p:nvSpPr>
        <p:spPr>
          <a:xfrm rot="0">
            <a:off x="1028700" y="2906733"/>
            <a:ext cx="7236836" cy="3570382"/>
          </a:xfrm>
          <a:prstGeom prst="rect">
            <a:avLst/>
          </a:prstGeom>
        </p:spPr>
        <p:txBody>
          <a:bodyPr anchor="t" rtlCol="false" tIns="0" lIns="0" bIns="0" rIns="0">
            <a:spAutoFit/>
          </a:bodyPr>
          <a:lstStyle/>
          <a:p>
            <a:pPr algn="l" marL="690879" indent="-345439" lvl="1">
              <a:lnSpc>
                <a:spcPts val="3999"/>
              </a:lnSpc>
              <a:buFont typeface="Arial"/>
              <a:buChar char="•"/>
            </a:pPr>
            <a:r>
              <a:rPr lang="en-US" b="true" sz="3199">
                <a:solidFill>
                  <a:srgbClr val="000000"/>
                </a:solidFill>
                <a:latin typeface="Inter Medium"/>
                <a:ea typeface="Inter Medium"/>
                <a:cs typeface="Inter Medium"/>
                <a:sym typeface="Inter Medium"/>
              </a:rPr>
              <a:t>Problems with memory</a:t>
            </a:r>
          </a:p>
          <a:p>
            <a:pPr algn="l">
              <a:lnSpc>
                <a:spcPts val="1249"/>
              </a:lnSpc>
            </a:pPr>
          </a:p>
          <a:p>
            <a:pPr algn="l" marL="690879" indent="-345439" lvl="1">
              <a:lnSpc>
                <a:spcPts val="3999"/>
              </a:lnSpc>
              <a:buFont typeface="Arial"/>
              <a:buChar char="•"/>
            </a:pPr>
            <a:r>
              <a:rPr lang="en-US" b="true" sz="3199">
                <a:solidFill>
                  <a:srgbClr val="000000"/>
                </a:solidFill>
                <a:latin typeface="Inter Medium"/>
                <a:ea typeface="Inter Medium"/>
                <a:cs typeface="Inter Medium"/>
                <a:sym typeface="Inter Medium"/>
              </a:rPr>
              <a:t>P</a:t>
            </a:r>
            <a:r>
              <a:rPr lang="en-US" b="true" sz="3199">
                <a:solidFill>
                  <a:srgbClr val="000000"/>
                </a:solidFill>
                <a:latin typeface="Inter Medium"/>
                <a:ea typeface="Inter Medium"/>
                <a:cs typeface="Inter Medium"/>
                <a:sym typeface="Inter Medium"/>
              </a:rPr>
              <a:t>roblems learning and understanding new information</a:t>
            </a:r>
          </a:p>
          <a:p>
            <a:pPr algn="l">
              <a:lnSpc>
                <a:spcPts val="1249"/>
              </a:lnSpc>
            </a:pPr>
          </a:p>
          <a:p>
            <a:pPr algn="l" marL="690879" indent="-345439" lvl="1">
              <a:lnSpc>
                <a:spcPts val="3999"/>
              </a:lnSpc>
              <a:buFont typeface="Arial"/>
              <a:buChar char="•"/>
            </a:pPr>
            <a:r>
              <a:rPr lang="en-US" b="true" sz="3199">
                <a:solidFill>
                  <a:srgbClr val="000000"/>
                </a:solidFill>
                <a:latin typeface="Inter Medium"/>
                <a:ea typeface="Inter Medium"/>
                <a:cs typeface="Inter Medium"/>
                <a:sym typeface="Inter Medium"/>
              </a:rPr>
              <a:t>Problems with impulsivity </a:t>
            </a:r>
          </a:p>
          <a:p>
            <a:pPr algn="l">
              <a:lnSpc>
                <a:spcPts val="1249"/>
              </a:lnSpc>
            </a:pPr>
          </a:p>
          <a:p>
            <a:pPr algn="l" marL="690879" indent="-345439" lvl="1">
              <a:lnSpc>
                <a:spcPts val="3999"/>
              </a:lnSpc>
              <a:buFont typeface="Arial"/>
              <a:buChar char="•"/>
            </a:pPr>
            <a:r>
              <a:rPr lang="en-US" b="true" sz="3199">
                <a:solidFill>
                  <a:srgbClr val="000000"/>
                </a:solidFill>
                <a:latin typeface="Inter Medium"/>
                <a:ea typeface="Inter Medium"/>
                <a:cs typeface="Inter Medium"/>
                <a:sym typeface="Inter Medium"/>
              </a:rPr>
              <a:t>Problems planning ahead and following directions</a:t>
            </a:r>
          </a:p>
        </p:txBody>
      </p:sp>
      <p:grpSp>
        <p:nvGrpSpPr>
          <p:cNvPr name="Group 5" id="5"/>
          <p:cNvGrpSpPr/>
          <p:nvPr/>
        </p:nvGrpSpPr>
        <p:grpSpPr>
          <a:xfrm rot="0">
            <a:off x="0" y="9550623"/>
            <a:ext cx="18361741" cy="299494"/>
            <a:chOff x="0" y="0"/>
            <a:chExt cx="6448019" cy="105172"/>
          </a:xfrm>
        </p:grpSpPr>
        <p:sp>
          <p:nvSpPr>
            <p:cNvPr name="Freeform 6" id="6"/>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7" id="7"/>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8" id="8"/>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Freeform 9" id="9"/>
          <p:cNvSpPr/>
          <p:nvPr/>
        </p:nvSpPr>
        <p:spPr>
          <a:xfrm flipH="false" flipV="false" rot="0">
            <a:off x="12916670" y="8486322"/>
            <a:ext cx="4342630" cy="845003"/>
          </a:xfrm>
          <a:custGeom>
            <a:avLst/>
            <a:gdLst/>
            <a:ahLst/>
            <a:cxnLst/>
            <a:rect r="r" b="b" t="t" l="l"/>
            <a:pathLst>
              <a:path h="845003" w="4342630">
                <a:moveTo>
                  <a:pt x="0" y="0"/>
                </a:moveTo>
                <a:lnTo>
                  <a:pt x="4342630" y="0"/>
                </a:lnTo>
                <a:lnTo>
                  <a:pt x="4342630" y="845003"/>
                </a:lnTo>
                <a:lnTo>
                  <a:pt x="0" y="845003"/>
                </a:lnTo>
                <a:lnTo>
                  <a:pt x="0" y="0"/>
                </a:lnTo>
                <a:close/>
              </a:path>
            </a:pathLst>
          </a:custGeom>
          <a:blipFill>
            <a:blip r:embed="rId4"/>
            <a:stretch>
              <a:fillRect l="0" t="0" r="0" b="0"/>
            </a:stretch>
          </a:blipFill>
        </p:spPr>
      </p:sp>
      <p:sp>
        <p:nvSpPr>
          <p:cNvPr name="TextBox 10" id="10"/>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11" id="11"/>
          <p:cNvGrpSpPr/>
          <p:nvPr/>
        </p:nvGrpSpPr>
        <p:grpSpPr>
          <a:xfrm rot="0">
            <a:off x="14657412" y="862629"/>
            <a:ext cx="2601888" cy="954876"/>
            <a:chOff x="0" y="0"/>
            <a:chExt cx="3469184" cy="1273168"/>
          </a:xfrm>
        </p:grpSpPr>
        <p:sp>
          <p:nvSpPr>
            <p:cNvPr name="Freeform 12" id="12"/>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4"/>
              <a:stretch>
                <a:fillRect l="0" t="0" r="0" b="0"/>
              </a:stretch>
            </a:blipFill>
          </p:spPr>
        </p:sp>
        <p:sp>
          <p:nvSpPr>
            <p:cNvPr name="TextBox 13" id="13"/>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4" id="14"/>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865599" y="1894242"/>
            <a:ext cx="5379880" cy="6809974"/>
          </a:xfrm>
          <a:custGeom>
            <a:avLst/>
            <a:gdLst/>
            <a:ahLst/>
            <a:cxnLst/>
            <a:rect r="r" b="b" t="t" l="l"/>
            <a:pathLst>
              <a:path h="6809974" w="5379880">
                <a:moveTo>
                  <a:pt x="0" y="0"/>
                </a:moveTo>
                <a:lnTo>
                  <a:pt x="5379880" y="0"/>
                </a:lnTo>
                <a:lnTo>
                  <a:pt x="5379880" y="6809974"/>
                </a:lnTo>
                <a:lnTo>
                  <a:pt x="0" y="6809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79487"/>
            <a:ext cx="11442541" cy="1661944"/>
          </a:xfrm>
          <a:prstGeom prst="rect">
            <a:avLst/>
          </a:prstGeom>
        </p:spPr>
        <p:txBody>
          <a:bodyPr anchor="t" rtlCol="false" tIns="0" lIns="0" bIns="0" rIns="0">
            <a:spAutoFit/>
          </a:bodyPr>
          <a:lstStyle/>
          <a:p>
            <a:pPr algn="l">
              <a:lnSpc>
                <a:spcPts val="5250"/>
              </a:lnSpc>
            </a:pPr>
            <a:r>
              <a:rPr lang="en-US" sz="4200" b="true">
                <a:solidFill>
                  <a:srgbClr val="000000"/>
                </a:solidFill>
                <a:latin typeface="Inter Bold"/>
                <a:ea typeface="Inter Bold"/>
                <a:cs typeface="Inter Bold"/>
                <a:sym typeface="Inter Bold"/>
              </a:rPr>
              <a:t>What smoking or vaping can do to your </a:t>
            </a:r>
          </a:p>
          <a:p>
            <a:pPr algn="l">
              <a:lnSpc>
                <a:spcPts val="7999"/>
              </a:lnSpc>
              <a:spcBef>
                <a:spcPct val="0"/>
              </a:spcBef>
            </a:pPr>
            <a:r>
              <a:rPr lang="en-US" b="true" sz="6399">
                <a:solidFill>
                  <a:srgbClr val="000000"/>
                </a:solidFill>
                <a:latin typeface="Inter Bold"/>
                <a:ea typeface="Inter Bold"/>
                <a:cs typeface="Inter Bold"/>
                <a:sym typeface="Inter Bold"/>
              </a:rPr>
              <a:t>teeth and skin</a:t>
            </a:r>
          </a:p>
        </p:txBody>
      </p:sp>
      <p:sp>
        <p:nvSpPr>
          <p:cNvPr name="TextBox 4" id="4"/>
          <p:cNvSpPr txBox="true"/>
          <p:nvPr/>
        </p:nvSpPr>
        <p:spPr>
          <a:xfrm rot="0">
            <a:off x="1028700" y="3030305"/>
            <a:ext cx="5970849" cy="4423550"/>
          </a:xfrm>
          <a:prstGeom prst="rect">
            <a:avLst/>
          </a:prstGeom>
        </p:spPr>
        <p:txBody>
          <a:bodyPr anchor="t" rtlCol="false" tIns="0" lIns="0" bIns="0" rIns="0">
            <a:spAutoFit/>
          </a:bodyPr>
          <a:lstStyle/>
          <a:p>
            <a:pPr algn="l" marL="690881" indent="-345440" lvl="1">
              <a:lnSpc>
                <a:spcPts val="5088"/>
              </a:lnSpc>
              <a:buFont typeface="Arial"/>
              <a:buChar char="•"/>
            </a:pPr>
            <a:r>
              <a:rPr lang="en-US" b="true" sz="3200">
                <a:solidFill>
                  <a:srgbClr val="000000"/>
                </a:solidFill>
                <a:latin typeface="Inter Medium"/>
                <a:ea typeface="Inter Medium"/>
                <a:cs typeface="Inter Medium"/>
                <a:sym typeface="Inter Medium"/>
              </a:rPr>
              <a:t>T</a:t>
            </a:r>
            <a:r>
              <a:rPr lang="en-US" b="true" sz="3200">
                <a:solidFill>
                  <a:srgbClr val="000000"/>
                </a:solidFill>
                <a:latin typeface="Inter Medium"/>
                <a:ea typeface="Inter Medium"/>
                <a:cs typeface="Inter Medium"/>
                <a:sym typeface="Inter Medium"/>
              </a:rPr>
              <a:t>ooth decay</a:t>
            </a:r>
          </a:p>
          <a:p>
            <a:pPr algn="l" marL="690881" indent="-345440" lvl="1">
              <a:lnSpc>
                <a:spcPts val="5088"/>
              </a:lnSpc>
              <a:buFont typeface="Arial"/>
              <a:buChar char="•"/>
            </a:pPr>
            <a:r>
              <a:rPr lang="en-US" b="true" sz="3200">
                <a:solidFill>
                  <a:srgbClr val="000000"/>
                </a:solidFill>
                <a:latin typeface="Inter Medium"/>
                <a:ea typeface="Inter Medium"/>
                <a:cs typeface="Inter Medium"/>
                <a:sym typeface="Inter Medium"/>
              </a:rPr>
              <a:t>Dry mouth</a:t>
            </a:r>
          </a:p>
          <a:p>
            <a:pPr algn="l" marL="690881" indent="-345440" lvl="1">
              <a:lnSpc>
                <a:spcPts val="5088"/>
              </a:lnSpc>
              <a:buFont typeface="Arial"/>
              <a:buChar char="•"/>
            </a:pPr>
            <a:r>
              <a:rPr lang="en-US" b="true" sz="3200">
                <a:solidFill>
                  <a:srgbClr val="000000"/>
                </a:solidFill>
                <a:latin typeface="Inter Medium"/>
                <a:ea typeface="Inter Medium"/>
                <a:cs typeface="Inter Medium"/>
                <a:sym typeface="Inter Medium"/>
              </a:rPr>
              <a:t>Black, hairy tongue </a:t>
            </a:r>
          </a:p>
          <a:p>
            <a:pPr algn="l" marL="690881" indent="-345440" lvl="1">
              <a:lnSpc>
                <a:spcPts val="5088"/>
              </a:lnSpc>
              <a:buFont typeface="Arial"/>
              <a:buChar char="•"/>
            </a:pPr>
            <a:r>
              <a:rPr lang="en-US" b="true" sz="3200">
                <a:solidFill>
                  <a:srgbClr val="000000"/>
                </a:solidFill>
                <a:latin typeface="Inter Medium"/>
                <a:ea typeface="Inter Medium"/>
                <a:cs typeface="Inter Medium"/>
                <a:sym typeface="Inter Medium"/>
              </a:rPr>
              <a:t>Gum disease</a:t>
            </a:r>
          </a:p>
          <a:p>
            <a:pPr algn="l" marL="690881" indent="-345440" lvl="1">
              <a:lnSpc>
                <a:spcPts val="5088"/>
              </a:lnSpc>
              <a:buFont typeface="Arial"/>
              <a:buChar char="•"/>
            </a:pPr>
            <a:r>
              <a:rPr lang="en-US" b="true" sz="3200">
                <a:solidFill>
                  <a:srgbClr val="000000"/>
                </a:solidFill>
                <a:latin typeface="Inter Medium"/>
                <a:ea typeface="Inter Medium"/>
                <a:cs typeface="Inter Medium"/>
                <a:sym typeface="Inter Medium"/>
              </a:rPr>
              <a:t>Clogged pores</a:t>
            </a:r>
          </a:p>
          <a:p>
            <a:pPr algn="l" marL="690881" indent="-345440" lvl="1">
              <a:lnSpc>
                <a:spcPts val="5088"/>
              </a:lnSpc>
              <a:buFont typeface="Arial"/>
              <a:buChar char="•"/>
            </a:pPr>
            <a:r>
              <a:rPr lang="en-US" b="true" sz="3200">
                <a:solidFill>
                  <a:srgbClr val="000000"/>
                </a:solidFill>
                <a:latin typeface="Inter Medium"/>
                <a:ea typeface="Inter Medium"/>
                <a:cs typeface="Inter Medium"/>
                <a:sym typeface="Inter Medium"/>
              </a:rPr>
              <a:t>Dry, irritated skin</a:t>
            </a:r>
          </a:p>
          <a:p>
            <a:pPr algn="l" marL="690881" indent="-345440" lvl="1">
              <a:lnSpc>
                <a:spcPts val="5088"/>
              </a:lnSpc>
              <a:buFont typeface="Arial"/>
              <a:buChar char="•"/>
            </a:pPr>
            <a:r>
              <a:rPr lang="en-US" b="true" sz="3200">
                <a:solidFill>
                  <a:srgbClr val="000000"/>
                </a:solidFill>
                <a:latin typeface="Inter Medium"/>
                <a:ea typeface="Inter Medium"/>
                <a:cs typeface="Inter Medium"/>
                <a:sym typeface="Inter Medium"/>
              </a:rPr>
              <a:t>Can make acne worse</a:t>
            </a:r>
          </a:p>
        </p:txBody>
      </p:sp>
      <p:grpSp>
        <p:nvGrpSpPr>
          <p:cNvPr name="Group 5" id="5"/>
          <p:cNvGrpSpPr/>
          <p:nvPr/>
        </p:nvGrpSpPr>
        <p:grpSpPr>
          <a:xfrm rot="0">
            <a:off x="0" y="9550623"/>
            <a:ext cx="18361741" cy="299494"/>
            <a:chOff x="0" y="0"/>
            <a:chExt cx="6448019" cy="105172"/>
          </a:xfrm>
        </p:grpSpPr>
        <p:sp>
          <p:nvSpPr>
            <p:cNvPr name="Freeform 6" id="6"/>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7" id="7"/>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8" id="8"/>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Freeform 9" id="9"/>
          <p:cNvSpPr/>
          <p:nvPr/>
        </p:nvSpPr>
        <p:spPr>
          <a:xfrm flipH="false" flipV="false" rot="0">
            <a:off x="12916670" y="8486322"/>
            <a:ext cx="4342630" cy="845003"/>
          </a:xfrm>
          <a:custGeom>
            <a:avLst/>
            <a:gdLst/>
            <a:ahLst/>
            <a:cxnLst/>
            <a:rect r="r" b="b" t="t" l="l"/>
            <a:pathLst>
              <a:path h="845003" w="4342630">
                <a:moveTo>
                  <a:pt x="0" y="0"/>
                </a:moveTo>
                <a:lnTo>
                  <a:pt x="4342630" y="0"/>
                </a:lnTo>
                <a:lnTo>
                  <a:pt x="4342630" y="845003"/>
                </a:lnTo>
                <a:lnTo>
                  <a:pt x="0" y="845003"/>
                </a:lnTo>
                <a:lnTo>
                  <a:pt x="0" y="0"/>
                </a:lnTo>
                <a:close/>
              </a:path>
            </a:pathLst>
          </a:custGeom>
          <a:blipFill>
            <a:blip r:embed="rId4"/>
            <a:stretch>
              <a:fillRect l="0" t="0" r="0" b="0"/>
            </a:stretch>
          </a:blipFill>
        </p:spPr>
      </p:sp>
      <p:sp>
        <p:nvSpPr>
          <p:cNvPr name="TextBox 10" id="10"/>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11" id="11"/>
          <p:cNvGrpSpPr/>
          <p:nvPr/>
        </p:nvGrpSpPr>
        <p:grpSpPr>
          <a:xfrm rot="0">
            <a:off x="14657412" y="862629"/>
            <a:ext cx="2601888" cy="954876"/>
            <a:chOff x="0" y="0"/>
            <a:chExt cx="3469184" cy="1273168"/>
          </a:xfrm>
        </p:grpSpPr>
        <p:sp>
          <p:nvSpPr>
            <p:cNvPr name="Freeform 12" id="12"/>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4"/>
              <a:stretch>
                <a:fillRect l="0" t="0" r="0" b="0"/>
              </a:stretch>
            </a:blipFill>
          </p:spPr>
        </p:sp>
        <p:sp>
          <p:nvSpPr>
            <p:cNvPr name="TextBox 13" id="13"/>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4" id="14"/>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4573615"/>
            <a:ext cx="7718175" cy="4015451"/>
            <a:chOff x="0" y="0"/>
            <a:chExt cx="2710361" cy="1410090"/>
          </a:xfrm>
        </p:grpSpPr>
        <p:sp>
          <p:nvSpPr>
            <p:cNvPr name="Freeform 3" id="3"/>
            <p:cNvSpPr/>
            <p:nvPr/>
          </p:nvSpPr>
          <p:spPr>
            <a:xfrm flipH="false" flipV="false" rot="0">
              <a:off x="0" y="0"/>
              <a:ext cx="2710361" cy="1410090"/>
            </a:xfrm>
            <a:custGeom>
              <a:avLst/>
              <a:gdLst/>
              <a:ahLst/>
              <a:cxnLst/>
              <a:rect r="r" b="b" t="t" l="l"/>
              <a:pathLst>
                <a:path h="1410090" w="2710361">
                  <a:moveTo>
                    <a:pt x="0" y="0"/>
                  </a:moveTo>
                  <a:lnTo>
                    <a:pt x="2710361" y="0"/>
                  </a:lnTo>
                  <a:lnTo>
                    <a:pt x="2710361" y="1410090"/>
                  </a:lnTo>
                  <a:lnTo>
                    <a:pt x="0" y="1410090"/>
                  </a:lnTo>
                  <a:close/>
                </a:path>
              </a:pathLst>
            </a:custGeom>
            <a:solidFill>
              <a:srgbClr val="D9D9D9"/>
            </a:solidFill>
          </p:spPr>
        </p:sp>
        <p:sp>
          <p:nvSpPr>
            <p:cNvPr name="TextBox 4" id="4"/>
            <p:cNvSpPr txBox="true"/>
            <p:nvPr/>
          </p:nvSpPr>
          <p:spPr>
            <a:xfrm>
              <a:off x="0" y="-9525"/>
              <a:ext cx="2710361" cy="1419615"/>
            </a:xfrm>
            <a:prstGeom prst="rect">
              <a:avLst/>
            </a:prstGeom>
          </p:spPr>
          <p:txBody>
            <a:bodyPr anchor="ctr" rtlCol="false" tIns="38100" lIns="38100" bIns="38100" rIns="38100"/>
            <a:lstStyle/>
            <a:p>
              <a:pPr algn="ctr">
                <a:lnSpc>
                  <a:spcPts val="2250"/>
                </a:lnSpc>
              </a:pPr>
            </a:p>
          </p:txBody>
        </p:sp>
      </p:grpSp>
      <p:sp>
        <p:nvSpPr>
          <p:cNvPr name="Freeform 5" id="5"/>
          <p:cNvSpPr/>
          <p:nvPr/>
        </p:nvSpPr>
        <p:spPr>
          <a:xfrm flipH="false" flipV="false" rot="0">
            <a:off x="9822980" y="721626"/>
            <a:ext cx="3694768" cy="4431506"/>
          </a:xfrm>
          <a:custGeom>
            <a:avLst/>
            <a:gdLst/>
            <a:ahLst/>
            <a:cxnLst/>
            <a:rect r="r" b="b" t="t" l="l"/>
            <a:pathLst>
              <a:path h="4431506" w="3694768">
                <a:moveTo>
                  <a:pt x="0" y="0"/>
                </a:moveTo>
                <a:lnTo>
                  <a:pt x="3694769" y="0"/>
                </a:lnTo>
                <a:lnTo>
                  <a:pt x="3694769" y="4431506"/>
                </a:lnTo>
                <a:lnTo>
                  <a:pt x="0" y="4431506"/>
                </a:lnTo>
                <a:lnTo>
                  <a:pt x="0" y="0"/>
                </a:lnTo>
                <a:close/>
              </a:path>
            </a:pathLst>
          </a:custGeom>
          <a:blipFill>
            <a:blip r:embed="rId2"/>
            <a:stretch>
              <a:fillRect l="0" t="0" r="0" b="0"/>
            </a:stretch>
          </a:blipFill>
        </p:spPr>
      </p:sp>
      <p:sp>
        <p:nvSpPr>
          <p:cNvPr name="TextBox 6" id="6"/>
          <p:cNvSpPr txBox="true"/>
          <p:nvPr/>
        </p:nvSpPr>
        <p:spPr>
          <a:xfrm rot="0">
            <a:off x="1028700" y="2276655"/>
            <a:ext cx="7251436" cy="6312411"/>
          </a:xfrm>
          <a:prstGeom prst="rect">
            <a:avLst/>
          </a:prstGeom>
        </p:spPr>
        <p:txBody>
          <a:bodyPr anchor="t" rtlCol="false" tIns="0" lIns="0" bIns="0" rIns="0">
            <a:spAutoFit/>
          </a:bodyPr>
          <a:lstStyle/>
          <a:p>
            <a:pPr algn="l">
              <a:lnSpc>
                <a:spcPts val="4151"/>
              </a:lnSpc>
            </a:pPr>
            <a:r>
              <a:rPr lang="en-US" b="true" sz="3375">
                <a:solidFill>
                  <a:srgbClr val="000000"/>
                </a:solidFill>
                <a:latin typeface="Inter Bold"/>
                <a:ea typeface="Inter Bold"/>
                <a:cs typeface="Inter Bold"/>
                <a:sym typeface="Inter Bold"/>
              </a:rPr>
              <a:t>The tar</a:t>
            </a:r>
            <a:r>
              <a:rPr lang="en-US" b="true" sz="3375">
                <a:solidFill>
                  <a:srgbClr val="000000"/>
                </a:solidFill>
                <a:latin typeface="Inter Medium"/>
                <a:ea typeface="Inter Medium"/>
                <a:cs typeface="Inter Medium"/>
                <a:sym typeface="Inter Medium"/>
              </a:rPr>
              <a:t> in cigarettes can damage the airways so it’s harder to cough out any mucous (phlegm) in your airways. </a:t>
            </a:r>
          </a:p>
          <a:p>
            <a:pPr algn="l">
              <a:lnSpc>
                <a:spcPts val="2214"/>
              </a:lnSpc>
            </a:pPr>
          </a:p>
          <a:p>
            <a:pPr algn="l">
              <a:lnSpc>
                <a:spcPts val="4151"/>
              </a:lnSpc>
            </a:pPr>
            <a:r>
              <a:rPr lang="en-US" b="true" sz="3375">
                <a:solidFill>
                  <a:srgbClr val="000000"/>
                </a:solidFill>
                <a:latin typeface="Inter Medium"/>
                <a:ea typeface="Inter Medium"/>
                <a:cs typeface="Inter Medium"/>
                <a:sym typeface="Inter Medium"/>
              </a:rPr>
              <a:t>P</a:t>
            </a:r>
            <a:r>
              <a:rPr lang="en-US" b="true" sz="3375">
                <a:solidFill>
                  <a:srgbClr val="000000"/>
                </a:solidFill>
                <a:latin typeface="Inter Medium"/>
                <a:ea typeface="Inter Medium"/>
                <a:cs typeface="Inter Medium"/>
                <a:sym typeface="Inter Medium"/>
              </a:rPr>
              <a:t>eople who smoke can have a persistent, phlegmy cough.  </a:t>
            </a:r>
          </a:p>
          <a:p>
            <a:pPr algn="l">
              <a:lnSpc>
                <a:spcPts val="2214"/>
              </a:lnSpc>
            </a:pPr>
          </a:p>
          <a:p>
            <a:pPr algn="l">
              <a:lnSpc>
                <a:spcPts val="4151"/>
              </a:lnSpc>
            </a:pPr>
            <a:r>
              <a:rPr lang="en-US" b="true" sz="3375">
                <a:solidFill>
                  <a:srgbClr val="000000"/>
                </a:solidFill>
                <a:latin typeface="Inter Medium"/>
                <a:ea typeface="Inter Medium"/>
                <a:cs typeface="Inter Medium"/>
                <a:sym typeface="Inter Medium"/>
              </a:rPr>
              <a:t>The phlegm can also trap b</a:t>
            </a:r>
            <a:r>
              <a:rPr lang="en-US" b="true" sz="3375">
                <a:solidFill>
                  <a:srgbClr val="000000"/>
                </a:solidFill>
                <a:latin typeface="Inter Medium"/>
                <a:ea typeface="Inter Medium"/>
                <a:cs typeface="Inter Medium"/>
                <a:sym typeface="Inter Medium"/>
              </a:rPr>
              <a:t>acteria and debris in the airways and can make people who smoke more susceptible to lung infections and lung disease.</a:t>
            </a:r>
          </a:p>
        </p:txBody>
      </p:sp>
      <p:sp>
        <p:nvSpPr>
          <p:cNvPr name="TextBox 7" id="7"/>
          <p:cNvSpPr txBox="true"/>
          <p:nvPr/>
        </p:nvSpPr>
        <p:spPr>
          <a:xfrm rot="0">
            <a:off x="9653769" y="5210289"/>
            <a:ext cx="6698637" cy="3209952"/>
          </a:xfrm>
          <a:prstGeom prst="rect">
            <a:avLst/>
          </a:prstGeom>
        </p:spPr>
        <p:txBody>
          <a:bodyPr anchor="t" rtlCol="false" tIns="0" lIns="0" bIns="0" rIns="0">
            <a:spAutoFit/>
          </a:bodyPr>
          <a:lstStyle/>
          <a:p>
            <a:pPr algn="ctr">
              <a:lnSpc>
                <a:spcPts val="4500"/>
              </a:lnSpc>
            </a:pPr>
            <a:r>
              <a:rPr lang="en-US" b="true" sz="3600">
                <a:solidFill>
                  <a:srgbClr val="000000"/>
                </a:solidFill>
                <a:latin typeface="Inter Bold"/>
                <a:ea typeface="Inter Bold"/>
                <a:cs typeface="Inter Bold"/>
                <a:sym typeface="Inter Bold"/>
              </a:rPr>
              <a:t>Vaper’s cough?</a:t>
            </a:r>
          </a:p>
          <a:p>
            <a:pPr algn="ctr">
              <a:lnSpc>
                <a:spcPts val="562"/>
              </a:lnSpc>
            </a:pPr>
          </a:p>
          <a:p>
            <a:pPr algn="ctr">
              <a:lnSpc>
                <a:spcPts val="3999"/>
              </a:lnSpc>
              <a:spcBef>
                <a:spcPct val="0"/>
              </a:spcBef>
            </a:pPr>
            <a:r>
              <a:rPr lang="en-US" b="true" sz="3199">
                <a:solidFill>
                  <a:srgbClr val="000000"/>
                </a:solidFill>
                <a:latin typeface="Inter Medium"/>
                <a:ea typeface="Inter Medium"/>
                <a:cs typeface="Inter Medium"/>
                <a:sym typeface="Inter Medium"/>
              </a:rPr>
              <a:t>Researchers have discovered that some of the chemicals found in flavouring in vaping devices can also damage the cilia in the airways. </a:t>
            </a:r>
          </a:p>
        </p:txBody>
      </p:sp>
      <p:sp>
        <p:nvSpPr>
          <p:cNvPr name="TextBox 8" id="8"/>
          <p:cNvSpPr txBox="true"/>
          <p:nvPr/>
        </p:nvSpPr>
        <p:spPr>
          <a:xfrm rot="0">
            <a:off x="1028700" y="1049361"/>
            <a:ext cx="6423794" cy="1007184"/>
          </a:xfrm>
          <a:prstGeom prst="rect">
            <a:avLst/>
          </a:prstGeom>
        </p:spPr>
        <p:txBody>
          <a:bodyPr anchor="t" rtlCol="false" tIns="0" lIns="0" bIns="0" rIns="0">
            <a:spAutoFit/>
          </a:bodyPr>
          <a:lstStyle/>
          <a:p>
            <a:pPr algn="l">
              <a:lnSpc>
                <a:spcPts val="8000"/>
              </a:lnSpc>
              <a:spcBef>
                <a:spcPct val="0"/>
              </a:spcBef>
            </a:pPr>
            <a:r>
              <a:rPr lang="en-US" b="true" sz="6400">
                <a:solidFill>
                  <a:srgbClr val="000000"/>
                </a:solidFill>
                <a:latin typeface="Inter Bold"/>
                <a:ea typeface="Inter Bold"/>
                <a:cs typeface="Inter Bold"/>
                <a:sym typeface="Inter Bold"/>
              </a:rPr>
              <a:t>Smoker’s cough</a:t>
            </a:r>
          </a:p>
        </p:txBody>
      </p:sp>
      <p:grpSp>
        <p:nvGrpSpPr>
          <p:cNvPr name="Group 9" id="9"/>
          <p:cNvGrpSpPr/>
          <p:nvPr/>
        </p:nvGrpSpPr>
        <p:grpSpPr>
          <a:xfrm rot="0">
            <a:off x="0" y="9550623"/>
            <a:ext cx="18361741" cy="299494"/>
            <a:chOff x="0" y="0"/>
            <a:chExt cx="6448019" cy="105172"/>
          </a:xfrm>
        </p:grpSpPr>
        <p:sp>
          <p:nvSpPr>
            <p:cNvPr name="Freeform 10" id="10"/>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11" id="11"/>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12" id="12"/>
          <p:cNvSpPr txBox="true"/>
          <p:nvPr/>
        </p:nvSpPr>
        <p:spPr>
          <a:xfrm rot="0">
            <a:off x="1028700" y="915670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13" id="13"/>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14" id="14"/>
          <p:cNvGrpSpPr/>
          <p:nvPr/>
        </p:nvGrpSpPr>
        <p:grpSpPr>
          <a:xfrm rot="0">
            <a:off x="14657412" y="862629"/>
            <a:ext cx="2601888" cy="954876"/>
            <a:chOff x="0" y="0"/>
            <a:chExt cx="3469184" cy="1273168"/>
          </a:xfrm>
        </p:grpSpPr>
        <p:sp>
          <p:nvSpPr>
            <p:cNvPr name="Freeform 15" id="15"/>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16" id="16"/>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7" id="17"/>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09962" y="1783282"/>
            <a:ext cx="9108728" cy="3996454"/>
            <a:chOff x="0" y="0"/>
            <a:chExt cx="12144970" cy="5328606"/>
          </a:xfrm>
        </p:grpSpPr>
        <p:sp>
          <p:nvSpPr>
            <p:cNvPr name="Freeform 3" id="3"/>
            <p:cNvSpPr/>
            <p:nvPr/>
          </p:nvSpPr>
          <p:spPr>
            <a:xfrm flipH="false" flipV="false" rot="0">
              <a:off x="0" y="0"/>
              <a:ext cx="12144970" cy="5328606"/>
            </a:xfrm>
            <a:custGeom>
              <a:avLst/>
              <a:gdLst/>
              <a:ahLst/>
              <a:cxnLst/>
              <a:rect r="r" b="b" t="t" l="l"/>
              <a:pathLst>
                <a:path h="5328606" w="12144970">
                  <a:moveTo>
                    <a:pt x="0" y="0"/>
                  </a:moveTo>
                  <a:lnTo>
                    <a:pt x="12144970" y="0"/>
                  </a:lnTo>
                  <a:lnTo>
                    <a:pt x="12144970" y="5328606"/>
                  </a:lnTo>
                  <a:lnTo>
                    <a:pt x="0" y="5328606"/>
                  </a:lnTo>
                  <a:lnTo>
                    <a:pt x="0" y="0"/>
                  </a:lnTo>
                  <a:close/>
                </a:path>
              </a:pathLst>
            </a:custGeom>
            <a:blipFill>
              <a:blip r:embed="rId2"/>
              <a:stretch>
                <a:fillRect l="0" t="0" r="0" b="0"/>
              </a:stretch>
            </a:blipFill>
          </p:spPr>
        </p:sp>
        <p:grpSp>
          <p:nvGrpSpPr>
            <p:cNvPr name="Group 4" id="4"/>
            <p:cNvGrpSpPr/>
            <p:nvPr/>
          </p:nvGrpSpPr>
          <p:grpSpPr>
            <a:xfrm rot="0">
              <a:off x="133015" y="3050096"/>
              <a:ext cx="3013883" cy="816899"/>
              <a:chOff x="0" y="0"/>
              <a:chExt cx="563067" cy="152617"/>
            </a:xfrm>
          </p:grpSpPr>
          <p:sp>
            <p:nvSpPr>
              <p:cNvPr name="Freeform 5" id="5"/>
              <p:cNvSpPr/>
              <p:nvPr/>
            </p:nvSpPr>
            <p:spPr>
              <a:xfrm flipH="false" flipV="false" rot="0">
                <a:off x="0" y="0"/>
                <a:ext cx="563067" cy="152617"/>
              </a:xfrm>
              <a:custGeom>
                <a:avLst/>
                <a:gdLst/>
                <a:ahLst/>
                <a:cxnLst/>
                <a:rect r="r" b="b" t="t" l="l"/>
                <a:pathLst>
                  <a:path h="152617" w="563067">
                    <a:moveTo>
                      <a:pt x="281534" y="0"/>
                    </a:moveTo>
                    <a:cubicBezTo>
                      <a:pt x="126047" y="0"/>
                      <a:pt x="0" y="34164"/>
                      <a:pt x="0" y="76308"/>
                    </a:cubicBezTo>
                    <a:cubicBezTo>
                      <a:pt x="0" y="118452"/>
                      <a:pt x="126047" y="152617"/>
                      <a:pt x="281534" y="152617"/>
                    </a:cubicBezTo>
                    <a:cubicBezTo>
                      <a:pt x="437020" y="152617"/>
                      <a:pt x="563067" y="118452"/>
                      <a:pt x="563067" y="76308"/>
                    </a:cubicBezTo>
                    <a:cubicBezTo>
                      <a:pt x="563067" y="34164"/>
                      <a:pt x="437020" y="0"/>
                      <a:pt x="281534" y="0"/>
                    </a:cubicBezTo>
                    <a:close/>
                  </a:path>
                </a:pathLst>
              </a:custGeom>
              <a:solidFill>
                <a:srgbClr val="7A6200"/>
              </a:solidFill>
            </p:spPr>
          </p:sp>
          <p:sp>
            <p:nvSpPr>
              <p:cNvPr name="TextBox 6" id="6"/>
              <p:cNvSpPr txBox="true"/>
              <p:nvPr/>
            </p:nvSpPr>
            <p:spPr>
              <a:xfrm>
                <a:off x="52788" y="4783"/>
                <a:ext cx="457492" cy="133526"/>
              </a:xfrm>
              <a:prstGeom prst="rect">
                <a:avLst/>
              </a:prstGeom>
            </p:spPr>
            <p:txBody>
              <a:bodyPr anchor="ctr" rtlCol="false" tIns="50800" lIns="50800" bIns="50800" rIns="50800"/>
              <a:lstStyle/>
              <a:p>
                <a:pPr algn="ctr">
                  <a:lnSpc>
                    <a:spcPts val="2456"/>
                  </a:lnSpc>
                </a:pPr>
              </a:p>
            </p:txBody>
          </p:sp>
        </p:grpSp>
        <p:sp>
          <p:nvSpPr>
            <p:cNvPr name="Freeform 7" id="7"/>
            <p:cNvSpPr/>
            <p:nvPr/>
          </p:nvSpPr>
          <p:spPr>
            <a:xfrm flipH="false" flipV="false" rot="0">
              <a:off x="471288" y="3200251"/>
              <a:ext cx="2337335" cy="1849417"/>
            </a:xfrm>
            <a:custGeom>
              <a:avLst/>
              <a:gdLst/>
              <a:ahLst/>
              <a:cxnLst/>
              <a:rect r="r" b="b" t="t" l="l"/>
              <a:pathLst>
                <a:path h="1849417" w="2337335">
                  <a:moveTo>
                    <a:pt x="0" y="0"/>
                  </a:moveTo>
                  <a:lnTo>
                    <a:pt x="2337336" y="0"/>
                  </a:lnTo>
                  <a:lnTo>
                    <a:pt x="2337336" y="1849417"/>
                  </a:lnTo>
                  <a:lnTo>
                    <a:pt x="0" y="184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TextBox 8" id="8"/>
          <p:cNvSpPr txBox="true"/>
          <p:nvPr/>
        </p:nvSpPr>
        <p:spPr>
          <a:xfrm rot="0">
            <a:off x="1200408" y="622167"/>
            <a:ext cx="7132328" cy="1161116"/>
          </a:xfrm>
          <a:prstGeom prst="rect">
            <a:avLst/>
          </a:prstGeom>
        </p:spPr>
        <p:txBody>
          <a:bodyPr anchor="t" rtlCol="false" tIns="0" lIns="0" bIns="0" rIns="0">
            <a:spAutoFit/>
          </a:bodyPr>
          <a:lstStyle/>
          <a:p>
            <a:pPr algn="l">
              <a:lnSpc>
                <a:spcPts val="9212"/>
              </a:lnSpc>
              <a:spcBef>
                <a:spcPct val="0"/>
              </a:spcBef>
            </a:pPr>
            <a:r>
              <a:rPr lang="en-US" b="true" sz="7369">
                <a:solidFill>
                  <a:srgbClr val="000000"/>
                </a:solidFill>
                <a:latin typeface="Inter Bold"/>
                <a:ea typeface="Inter Bold"/>
                <a:cs typeface="Inter Bold"/>
                <a:sym typeface="Inter Bold"/>
              </a:rPr>
              <a:t>F</a:t>
            </a:r>
            <a:r>
              <a:rPr lang="en-US" b="true" sz="7369">
                <a:solidFill>
                  <a:srgbClr val="000000"/>
                </a:solidFill>
                <a:latin typeface="Inter Bold"/>
                <a:ea typeface="Inter Bold"/>
                <a:cs typeface="Inter Bold"/>
                <a:sym typeface="Inter Bold"/>
              </a:rPr>
              <a:t>acts about tar </a:t>
            </a:r>
          </a:p>
        </p:txBody>
      </p:sp>
      <p:sp>
        <p:nvSpPr>
          <p:cNvPr name="TextBox 9" id="9"/>
          <p:cNvSpPr txBox="true"/>
          <p:nvPr/>
        </p:nvSpPr>
        <p:spPr>
          <a:xfrm rot="0">
            <a:off x="896239" y="1999402"/>
            <a:ext cx="8674526" cy="6851372"/>
          </a:xfrm>
          <a:prstGeom prst="rect">
            <a:avLst/>
          </a:prstGeom>
        </p:spPr>
        <p:txBody>
          <a:bodyPr anchor="t" rtlCol="false" tIns="0" lIns="0" bIns="0" rIns="0">
            <a:spAutoFit/>
          </a:bodyPr>
          <a:lstStyle/>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Tar is a sticky, brown residue in tobacco smoke containing hundreds of chemicals. Many of these are known to cause cancer.</a:t>
            </a:r>
          </a:p>
          <a:p>
            <a:pPr algn="l">
              <a:lnSpc>
                <a:spcPts val="3000"/>
              </a:lnSpc>
            </a:pP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The tar in cigarettes is not the same as the tar used on road surfaces or roofing.</a:t>
            </a:r>
          </a:p>
          <a:p>
            <a:pPr algn="l">
              <a:lnSpc>
                <a:spcPts val="3000"/>
              </a:lnSpc>
            </a:pP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Tar in cigarettes is what stains smokers’ fingers yellow-brown.</a:t>
            </a:r>
          </a:p>
          <a:p>
            <a:pPr algn="l">
              <a:lnSpc>
                <a:spcPts val="3000"/>
              </a:lnSpc>
            </a:pP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Smoking a pack of cigarettes a day for one year deposits about 1/2 cup of tar in your lungs. </a:t>
            </a:r>
          </a:p>
        </p:txBody>
      </p:sp>
      <p:grpSp>
        <p:nvGrpSpPr>
          <p:cNvPr name="Group 10" id="10"/>
          <p:cNvGrpSpPr/>
          <p:nvPr/>
        </p:nvGrpSpPr>
        <p:grpSpPr>
          <a:xfrm rot="0">
            <a:off x="0" y="9987506"/>
            <a:ext cx="18361741" cy="299494"/>
            <a:chOff x="0" y="0"/>
            <a:chExt cx="6448019" cy="105172"/>
          </a:xfrm>
        </p:grpSpPr>
        <p:sp>
          <p:nvSpPr>
            <p:cNvPr name="Freeform 11" id="11"/>
            <p:cNvSpPr/>
            <p:nvPr/>
          </p:nvSpPr>
          <p:spPr>
            <a:xfrm flipH="false" flipV="false" rot="0">
              <a:off x="0" y="0"/>
              <a:ext cx="6448018" cy="105172"/>
            </a:xfrm>
            <a:custGeom>
              <a:avLst/>
              <a:gdLst/>
              <a:ahLst/>
              <a:cxnLst/>
              <a:rect r="r" b="b" t="t" l="l"/>
              <a:pathLst>
                <a:path h="105172" w="6448018">
                  <a:moveTo>
                    <a:pt x="0" y="0"/>
                  </a:moveTo>
                  <a:lnTo>
                    <a:pt x="6448018" y="0"/>
                  </a:lnTo>
                  <a:lnTo>
                    <a:pt x="6448018" y="105172"/>
                  </a:lnTo>
                  <a:lnTo>
                    <a:pt x="0" y="105172"/>
                  </a:lnTo>
                  <a:close/>
                </a:path>
              </a:pathLst>
            </a:custGeom>
            <a:solidFill>
              <a:srgbClr val="E21216"/>
            </a:solidFill>
          </p:spPr>
        </p:sp>
        <p:sp>
          <p:nvSpPr>
            <p:cNvPr name="TextBox 12" id="12"/>
            <p:cNvSpPr txBox="true"/>
            <p:nvPr/>
          </p:nvSpPr>
          <p:spPr>
            <a:xfrm>
              <a:off x="0" y="-9525"/>
              <a:ext cx="6448019" cy="114697"/>
            </a:xfrm>
            <a:prstGeom prst="rect">
              <a:avLst/>
            </a:prstGeom>
          </p:spPr>
          <p:txBody>
            <a:bodyPr anchor="ctr" rtlCol="false" tIns="38100" lIns="38100" bIns="38100" rIns="38100"/>
            <a:lstStyle/>
            <a:p>
              <a:pPr algn="ctr">
                <a:lnSpc>
                  <a:spcPts val="2250"/>
                </a:lnSpc>
              </a:pPr>
            </a:p>
          </p:txBody>
        </p:sp>
      </p:grpSp>
      <p:sp>
        <p:nvSpPr>
          <p:cNvPr name="TextBox 13" id="13"/>
          <p:cNvSpPr txBox="true"/>
          <p:nvPr/>
        </p:nvSpPr>
        <p:spPr>
          <a:xfrm rot="0">
            <a:off x="1028700" y="9317540"/>
            <a:ext cx="9081262" cy="174625"/>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Inter"/>
                <a:ea typeface="Inter"/>
                <a:cs typeface="Inter"/>
                <a:sym typeface="Inter"/>
              </a:rPr>
              <a:t>Lungs are for Life is copyright of the Canadian Lung Association. Reproduction for educational, non-commercial purposes only.</a:t>
            </a:r>
          </a:p>
        </p:txBody>
      </p:sp>
      <p:grpSp>
        <p:nvGrpSpPr>
          <p:cNvPr name="Group 14" id="14"/>
          <p:cNvGrpSpPr/>
          <p:nvPr/>
        </p:nvGrpSpPr>
        <p:grpSpPr>
          <a:xfrm rot="0">
            <a:off x="14657412" y="862629"/>
            <a:ext cx="2601888" cy="954876"/>
            <a:chOff x="0" y="0"/>
            <a:chExt cx="3469184" cy="1273168"/>
          </a:xfrm>
        </p:grpSpPr>
        <p:sp>
          <p:nvSpPr>
            <p:cNvPr name="Freeform 15" id="15"/>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5"/>
              <a:stretch>
                <a:fillRect l="0" t="0" r="0" b="0"/>
              </a:stretch>
            </a:blipFill>
          </p:spPr>
        </p:sp>
        <p:sp>
          <p:nvSpPr>
            <p:cNvPr name="TextBox 16" id="16"/>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7" id="17"/>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657412" y="8789686"/>
            <a:ext cx="2601888" cy="954876"/>
            <a:chOff x="0" y="0"/>
            <a:chExt cx="3469184" cy="1273168"/>
          </a:xfrm>
        </p:grpSpPr>
        <p:sp>
          <p:nvSpPr>
            <p:cNvPr name="Freeform 3" id="3"/>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2"/>
              <a:stretch>
                <a:fillRect l="0" t="0" r="0" b="0"/>
              </a:stretch>
            </a:blipFill>
          </p:spPr>
        </p:sp>
        <p:sp>
          <p:nvSpPr>
            <p:cNvPr name="TextBox 4" id="4"/>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5" id="5"/>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6" id="6"/>
          <p:cNvGrpSpPr/>
          <p:nvPr/>
        </p:nvGrpSpPr>
        <p:grpSpPr>
          <a:xfrm rot="0">
            <a:off x="-56864" y="10069999"/>
            <a:ext cx="18466079" cy="1038225"/>
            <a:chOff x="0" y="0"/>
            <a:chExt cx="4863494" cy="273442"/>
          </a:xfrm>
        </p:grpSpPr>
        <p:sp>
          <p:nvSpPr>
            <p:cNvPr name="Freeform 7" id="7"/>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8" id="8"/>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9" id="9"/>
          <p:cNvSpPr/>
          <p:nvPr/>
        </p:nvSpPr>
        <p:spPr>
          <a:xfrm flipH="false" flipV="false" rot="-5400000">
            <a:off x="11486917" y="-107583"/>
            <a:ext cx="3547879" cy="7996887"/>
          </a:xfrm>
          <a:custGeom>
            <a:avLst/>
            <a:gdLst/>
            <a:ahLst/>
            <a:cxnLst/>
            <a:rect r="r" b="b" t="t" l="l"/>
            <a:pathLst>
              <a:path h="7996887" w="3547879">
                <a:moveTo>
                  <a:pt x="0" y="0"/>
                </a:moveTo>
                <a:lnTo>
                  <a:pt x="3547879" y="0"/>
                </a:lnTo>
                <a:lnTo>
                  <a:pt x="3547879" y="7996887"/>
                </a:lnTo>
                <a:lnTo>
                  <a:pt x="0" y="7996887"/>
                </a:lnTo>
                <a:lnTo>
                  <a:pt x="0" y="0"/>
                </a:lnTo>
                <a:close/>
              </a:path>
            </a:pathLst>
          </a:custGeom>
          <a:blipFill>
            <a:blip r:embed="rId3"/>
            <a:stretch>
              <a:fillRect l="-232692" t="0" r="0" b="0"/>
            </a:stretch>
          </a:blipFill>
        </p:spPr>
      </p:sp>
      <p:sp>
        <p:nvSpPr>
          <p:cNvPr name="Freeform 10" id="10"/>
          <p:cNvSpPr/>
          <p:nvPr/>
        </p:nvSpPr>
        <p:spPr>
          <a:xfrm flipH="false" flipV="false" rot="0">
            <a:off x="8632669" y="5924638"/>
            <a:ext cx="2938483" cy="3560086"/>
          </a:xfrm>
          <a:custGeom>
            <a:avLst/>
            <a:gdLst/>
            <a:ahLst/>
            <a:cxnLst/>
            <a:rect r="r" b="b" t="t" l="l"/>
            <a:pathLst>
              <a:path h="3560086" w="2938483">
                <a:moveTo>
                  <a:pt x="0" y="0"/>
                </a:moveTo>
                <a:lnTo>
                  <a:pt x="2938483" y="0"/>
                </a:lnTo>
                <a:lnTo>
                  <a:pt x="2938483" y="3560086"/>
                </a:lnTo>
                <a:lnTo>
                  <a:pt x="0" y="3560086"/>
                </a:lnTo>
                <a:lnTo>
                  <a:pt x="0" y="0"/>
                </a:lnTo>
                <a:close/>
              </a:path>
            </a:pathLst>
          </a:custGeom>
          <a:blipFill>
            <a:blip r:embed="rId4"/>
            <a:stretch>
              <a:fillRect l="-90090" t="-16600" r="-89646" b="-36366"/>
            </a:stretch>
          </a:blipFill>
        </p:spPr>
      </p:sp>
      <p:sp>
        <p:nvSpPr>
          <p:cNvPr name="Freeform 11" id="11"/>
          <p:cNvSpPr/>
          <p:nvPr/>
        </p:nvSpPr>
        <p:spPr>
          <a:xfrm flipH="false" flipV="false" rot="0">
            <a:off x="10827523" y="5754150"/>
            <a:ext cx="2828521" cy="3612015"/>
          </a:xfrm>
          <a:custGeom>
            <a:avLst/>
            <a:gdLst/>
            <a:ahLst/>
            <a:cxnLst/>
            <a:rect r="r" b="b" t="t" l="l"/>
            <a:pathLst>
              <a:path h="3612015" w="2828521">
                <a:moveTo>
                  <a:pt x="0" y="0"/>
                </a:moveTo>
                <a:lnTo>
                  <a:pt x="2828521" y="0"/>
                </a:lnTo>
                <a:lnTo>
                  <a:pt x="2828521" y="3612016"/>
                </a:lnTo>
                <a:lnTo>
                  <a:pt x="0" y="3612016"/>
                </a:lnTo>
                <a:lnTo>
                  <a:pt x="0" y="0"/>
                </a:lnTo>
                <a:close/>
              </a:path>
            </a:pathLst>
          </a:custGeom>
          <a:blipFill>
            <a:blip r:embed="rId5"/>
            <a:stretch>
              <a:fillRect l="0" t="-2205" r="0" b="-2205"/>
            </a:stretch>
          </a:blipFill>
        </p:spPr>
      </p:sp>
      <p:sp>
        <p:nvSpPr>
          <p:cNvPr name="TextBox 12" id="12"/>
          <p:cNvSpPr txBox="true"/>
          <p:nvPr/>
        </p:nvSpPr>
        <p:spPr>
          <a:xfrm rot="0">
            <a:off x="1045385" y="1960307"/>
            <a:ext cx="7940130" cy="6545912"/>
          </a:xfrm>
          <a:prstGeom prst="rect">
            <a:avLst/>
          </a:prstGeom>
        </p:spPr>
        <p:txBody>
          <a:bodyPr anchor="t" rtlCol="false" tIns="0" lIns="0" bIns="0" rIns="0">
            <a:spAutoFit/>
          </a:bodyPr>
          <a:lstStyle/>
          <a:p>
            <a:pPr algn="l">
              <a:lnSpc>
                <a:spcPts val="3499"/>
              </a:lnSpc>
            </a:pPr>
            <a:r>
              <a:rPr lang="en-US" sz="2799" b="true">
                <a:solidFill>
                  <a:srgbClr val="000000"/>
                </a:solidFill>
                <a:latin typeface="Inter Medium"/>
                <a:ea typeface="Inter Medium"/>
                <a:cs typeface="Inter Medium"/>
                <a:sym typeface="Inter Medium"/>
              </a:rPr>
              <a:t>If someone has asthma, their breathing is fine most of the time. But when they’re around something that triggers their asthma, they can start to have asthma symptoms. </a:t>
            </a:r>
          </a:p>
          <a:p>
            <a:pPr algn="l">
              <a:lnSpc>
                <a:spcPts val="2250"/>
              </a:lnSpc>
            </a:pPr>
          </a:p>
          <a:p>
            <a:pPr algn="l">
              <a:lnSpc>
                <a:spcPts val="3499"/>
              </a:lnSpc>
            </a:pPr>
            <a:r>
              <a:rPr lang="en-US" sz="2799" b="true">
                <a:solidFill>
                  <a:srgbClr val="000000"/>
                </a:solidFill>
                <a:latin typeface="Inter Medium"/>
                <a:ea typeface="Inter Medium"/>
                <a:cs typeface="Inter Medium"/>
                <a:sym typeface="Inter Medium"/>
              </a:rPr>
              <a:t>Things like smoke, air pollution, exercise or cold air are common asthma triggers.</a:t>
            </a:r>
          </a:p>
          <a:p>
            <a:pPr algn="l">
              <a:lnSpc>
                <a:spcPts val="2250"/>
              </a:lnSpc>
            </a:pPr>
          </a:p>
          <a:p>
            <a:pPr algn="l">
              <a:lnSpc>
                <a:spcPts val="3499"/>
              </a:lnSpc>
            </a:pPr>
            <a:r>
              <a:rPr lang="en-US" sz="2799" b="true">
                <a:solidFill>
                  <a:srgbClr val="000000"/>
                </a:solidFill>
                <a:latin typeface="Inter Medium"/>
                <a:ea typeface="Inter Medium"/>
                <a:cs typeface="Inter Medium"/>
                <a:sym typeface="Inter Medium"/>
              </a:rPr>
              <a:t>Asthma causes t</a:t>
            </a:r>
            <a:r>
              <a:rPr lang="en-US" sz="2799" b="true">
                <a:solidFill>
                  <a:srgbClr val="000000"/>
                </a:solidFill>
                <a:latin typeface="Inter Medium"/>
                <a:ea typeface="Inter Medium"/>
                <a:cs typeface="Inter Medium"/>
                <a:sym typeface="Inter Medium"/>
              </a:rPr>
              <a:t>he muscles around the airways get tighter and the airways swell and fill with mucous. This</a:t>
            </a:r>
            <a:r>
              <a:rPr lang="en-US" sz="2799" b="true">
                <a:solidFill>
                  <a:srgbClr val="000000"/>
                </a:solidFill>
                <a:latin typeface="Inter Medium"/>
                <a:ea typeface="Inter Medium"/>
                <a:cs typeface="Inter Medium"/>
                <a:sym typeface="Inter Medium"/>
              </a:rPr>
              <a:t> makes breathing difficult. </a:t>
            </a:r>
          </a:p>
          <a:p>
            <a:pPr algn="l">
              <a:lnSpc>
                <a:spcPts val="2250"/>
              </a:lnSpc>
            </a:pPr>
          </a:p>
          <a:p>
            <a:pPr algn="l">
              <a:lnSpc>
                <a:spcPts val="3499"/>
              </a:lnSpc>
              <a:spcBef>
                <a:spcPct val="0"/>
              </a:spcBef>
            </a:pPr>
            <a:r>
              <a:rPr lang="en-US" b="true" sz="2799">
                <a:solidFill>
                  <a:srgbClr val="000000"/>
                </a:solidFill>
                <a:latin typeface="Inter Medium"/>
                <a:ea typeface="Inter Medium"/>
                <a:cs typeface="Inter Medium"/>
                <a:sym typeface="Inter Medium"/>
              </a:rPr>
              <a:t>There is no cure for asthma but medication (like inhalers or puffers) can be used to prevent and treat asthma attacks.</a:t>
            </a:r>
          </a:p>
        </p:txBody>
      </p:sp>
      <p:sp>
        <p:nvSpPr>
          <p:cNvPr name="TextBox 13" id="13"/>
          <p:cNvSpPr txBox="true"/>
          <p:nvPr/>
        </p:nvSpPr>
        <p:spPr>
          <a:xfrm rot="0">
            <a:off x="1028700" y="902544"/>
            <a:ext cx="3076762" cy="914961"/>
          </a:xfrm>
          <a:prstGeom prst="rect">
            <a:avLst/>
          </a:prstGeom>
        </p:spPr>
        <p:txBody>
          <a:bodyPr anchor="t" rtlCol="false" tIns="0" lIns="0" bIns="0" rIns="0">
            <a:spAutoFit/>
          </a:bodyPr>
          <a:lstStyle/>
          <a:p>
            <a:pPr algn="l">
              <a:lnSpc>
                <a:spcPts val="7374"/>
              </a:lnSpc>
              <a:spcBef>
                <a:spcPct val="0"/>
              </a:spcBef>
            </a:pPr>
            <a:r>
              <a:rPr lang="en-US" b="true" sz="5899">
                <a:solidFill>
                  <a:srgbClr val="000000"/>
                </a:solidFill>
                <a:latin typeface="Inter Bold"/>
                <a:ea typeface="Inter Bold"/>
                <a:cs typeface="Inter Bold"/>
                <a:sym typeface="Inter Bold"/>
              </a:rPr>
              <a:t>Asthma</a:t>
            </a:r>
          </a:p>
        </p:txBody>
      </p:sp>
      <p:sp>
        <p:nvSpPr>
          <p:cNvPr name="TextBox 14" id="14"/>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15" id="15"/>
          <p:cNvSpPr txBox="true"/>
          <p:nvPr/>
        </p:nvSpPr>
        <p:spPr>
          <a:xfrm rot="0">
            <a:off x="12924231" y="5348598"/>
            <a:ext cx="1953650" cy="939800"/>
          </a:xfrm>
          <a:prstGeom prst="rect">
            <a:avLst/>
          </a:prstGeom>
        </p:spPr>
        <p:txBody>
          <a:bodyPr anchor="t" rtlCol="false" tIns="0" lIns="0" bIns="0" rIns="0">
            <a:spAutoFit/>
          </a:bodyPr>
          <a:lstStyle/>
          <a:p>
            <a:pPr algn="l">
              <a:lnSpc>
                <a:spcPts val="2499"/>
              </a:lnSpc>
              <a:spcBef>
                <a:spcPct val="0"/>
              </a:spcBef>
            </a:pPr>
            <a:r>
              <a:rPr lang="en-US" b="true" sz="1999">
                <a:solidFill>
                  <a:srgbClr val="000000"/>
                </a:solidFill>
                <a:latin typeface="Inter Semi-Bold"/>
                <a:ea typeface="Inter Semi-Bold"/>
                <a:cs typeface="Inter Semi-Bold"/>
                <a:sym typeface="Inter Semi-Bold"/>
              </a:rPr>
              <a:t>The airway swells and fills with mucus</a:t>
            </a:r>
          </a:p>
        </p:txBody>
      </p:sp>
      <p:sp>
        <p:nvSpPr>
          <p:cNvPr name="AutoShape 16" id="16"/>
          <p:cNvSpPr/>
          <p:nvPr/>
        </p:nvSpPr>
        <p:spPr>
          <a:xfrm flipV="true">
            <a:off x="14121526" y="3890860"/>
            <a:ext cx="1186542" cy="1467263"/>
          </a:xfrm>
          <a:prstGeom prst="line">
            <a:avLst/>
          </a:prstGeom>
          <a:ln cap="flat" w="38100">
            <a:solidFill>
              <a:srgbClr val="000000"/>
            </a:solidFill>
            <a:prstDash val="solid"/>
            <a:headEnd type="none" len="sm" w="sm"/>
            <a:tailEnd type="triangle" len="med" w="lg"/>
          </a:ln>
        </p:spPr>
      </p:sp>
      <p:sp>
        <p:nvSpPr>
          <p:cNvPr name="TextBox 17" id="17"/>
          <p:cNvSpPr txBox="true"/>
          <p:nvPr/>
        </p:nvSpPr>
        <p:spPr>
          <a:xfrm rot="0">
            <a:off x="15175949" y="6110550"/>
            <a:ext cx="2480526" cy="598170"/>
          </a:xfrm>
          <a:prstGeom prst="rect">
            <a:avLst/>
          </a:prstGeom>
        </p:spPr>
        <p:txBody>
          <a:bodyPr anchor="t" rtlCol="false" tIns="0" lIns="0" bIns="0" rIns="0">
            <a:spAutoFit/>
          </a:bodyPr>
          <a:lstStyle/>
          <a:p>
            <a:pPr algn="l">
              <a:lnSpc>
                <a:spcPts val="2250"/>
              </a:lnSpc>
              <a:spcBef>
                <a:spcPct val="0"/>
              </a:spcBef>
            </a:pPr>
            <a:r>
              <a:rPr lang="en-US" b="true" sz="1800">
                <a:solidFill>
                  <a:srgbClr val="000000"/>
                </a:solidFill>
                <a:latin typeface="Inter Semi-Bold"/>
                <a:ea typeface="Inter Semi-Bold"/>
                <a:cs typeface="Inter Semi-Bold"/>
                <a:sym typeface="Inter Semi-Bold"/>
              </a:rPr>
              <a:t>The muscles around the airways tighten</a:t>
            </a:r>
          </a:p>
        </p:txBody>
      </p:sp>
      <p:sp>
        <p:nvSpPr>
          <p:cNvPr name="TextBox 18" id="18"/>
          <p:cNvSpPr txBox="true"/>
          <p:nvPr/>
        </p:nvSpPr>
        <p:spPr>
          <a:xfrm rot="0">
            <a:off x="10032771" y="1432621"/>
            <a:ext cx="3076762" cy="384884"/>
          </a:xfrm>
          <a:prstGeom prst="rect">
            <a:avLst/>
          </a:prstGeom>
        </p:spPr>
        <p:txBody>
          <a:bodyPr anchor="t" rtlCol="false" tIns="0" lIns="0" bIns="0" rIns="0">
            <a:spAutoFit/>
          </a:bodyPr>
          <a:lstStyle/>
          <a:p>
            <a:pPr algn="l">
              <a:lnSpc>
                <a:spcPts val="3000"/>
              </a:lnSpc>
              <a:spcBef>
                <a:spcPct val="0"/>
              </a:spcBef>
            </a:pPr>
            <a:r>
              <a:rPr lang="en-US" b="true" sz="2400">
                <a:solidFill>
                  <a:srgbClr val="000000"/>
                </a:solidFill>
                <a:latin typeface="Inter Bold"/>
                <a:ea typeface="Inter Bold"/>
                <a:cs typeface="Inter Bold"/>
                <a:sym typeface="Inter Bold"/>
              </a:rPr>
              <a:t>Normal airway</a:t>
            </a:r>
          </a:p>
        </p:txBody>
      </p:sp>
      <p:sp>
        <p:nvSpPr>
          <p:cNvPr name="TextBox 19" id="19"/>
          <p:cNvSpPr txBox="true"/>
          <p:nvPr/>
        </p:nvSpPr>
        <p:spPr>
          <a:xfrm rot="0">
            <a:off x="13926211" y="1261168"/>
            <a:ext cx="3060774" cy="737314"/>
          </a:xfrm>
          <a:prstGeom prst="rect">
            <a:avLst/>
          </a:prstGeom>
        </p:spPr>
        <p:txBody>
          <a:bodyPr anchor="t" rtlCol="false" tIns="0" lIns="0" bIns="0" rIns="0">
            <a:spAutoFit/>
          </a:bodyPr>
          <a:lstStyle/>
          <a:p>
            <a:pPr algn="ctr">
              <a:lnSpc>
                <a:spcPts val="2984"/>
              </a:lnSpc>
              <a:spcBef>
                <a:spcPct val="0"/>
              </a:spcBef>
            </a:pPr>
            <a:r>
              <a:rPr lang="en-US" b="true" sz="2387">
                <a:solidFill>
                  <a:srgbClr val="000000"/>
                </a:solidFill>
                <a:latin typeface="Inter Bold"/>
                <a:ea typeface="Inter Bold"/>
                <a:cs typeface="Inter Bold"/>
                <a:sym typeface="Inter Bold"/>
              </a:rPr>
              <a:t>Airway of someone with asthma</a:t>
            </a:r>
          </a:p>
        </p:txBody>
      </p:sp>
      <p:sp>
        <p:nvSpPr>
          <p:cNvPr name="AutoShape 20" id="20"/>
          <p:cNvSpPr/>
          <p:nvPr/>
        </p:nvSpPr>
        <p:spPr>
          <a:xfrm flipH="true" flipV="true">
            <a:off x="15175949" y="4437306"/>
            <a:ext cx="944031" cy="1682769"/>
          </a:xfrm>
          <a:prstGeom prst="line">
            <a:avLst/>
          </a:prstGeom>
          <a:ln cap="flat" w="38100">
            <a:solidFill>
              <a:srgbClr val="000000"/>
            </a:solidFill>
            <a:prstDash val="solid"/>
            <a:headEnd type="none" len="sm" w="sm"/>
            <a:tailEnd type="triangle" len="med" w="lg"/>
          </a:ln>
        </p:spPr>
      </p:sp>
      <p:sp>
        <p:nvSpPr>
          <p:cNvPr name="TextBox 21" id="21"/>
          <p:cNvSpPr txBox="true"/>
          <p:nvPr/>
        </p:nvSpPr>
        <p:spPr>
          <a:xfrm rot="0">
            <a:off x="13109533" y="7909141"/>
            <a:ext cx="2355023" cy="625475"/>
          </a:xfrm>
          <a:prstGeom prst="rect">
            <a:avLst/>
          </a:prstGeom>
        </p:spPr>
        <p:txBody>
          <a:bodyPr anchor="t" rtlCol="false" tIns="0" lIns="0" bIns="0" rIns="0">
            <a:spAutoFit/>
          </a:bodyPr>
          <a:lstStyle/>
          <a:p>
            <a:pPr algn="l">
              <a:lnSpc>
                <a:spcPts val="2499"/>
              </a:lnSpc>
              <a:spcBef>
                <a:spcPct val="0"/>
              </a:spcBef>
            </a:pPr>
            <a:r>
              <a:rPr lang="en-US" b="true" sz="1999">
                <a:solidFill>
                  <a:srgbClr val="000000"/>
                </a:solidFill>
                <a:latin typeface="Inter Semi-Bold"/>
                <a:ea typeface="Inter Semi-Bold"/>
                <a:cs typeface="Inter Semi-Bold"/>
                <a:sym typeface="Inter Semi-Bold"/>
              </a:rPr>
              <a:t>Examples of inhalers (puffers)</a:t>
            </a:r>
          </a:p>
        </p:txBody>
      </p:sp>
      <p:sp>
        <p:nvSpPr>
          <p:cNvPr name="AutoShape 22" id="22"/>
          <p:cNvSpPr/>
          <p:nvPr/>
        </p:nvSpPr>
        <p:spPr>
          <a:xfrm flipH="true" flipV="true">
            <a:off x="15723650" y="4437306"/>
            <a:ext cx="396330" cy="1715659"/>
          </a:xfrm>
          <a:prstGeom prst="line">
            <a:avLst/>
          </a:prstGeom>
          <a:ln cap="flat" w="38100">
            <a:solidFill>
              <a:srgbClr val="000000"/>
            </a:solidFill>
            <a:prstDash val="solid"/>
            <a:headEnd type="none" len="sm" w="sm"/>
            <a:tailEnd type="triangle" len="med" w="lg"/>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329383" y="2342249"/>
            <a:ext cx="4874759" cy="6543301"/>
          </a:xfrm>
          <a:custGeom>
            <a:avLst/>
            <a:gdLst/>
            <a:ahLst/>
            <a:cxnLst/>
            <a:rect r="r" b="b" t="t" l="l"/>
            <a:pathLst>
              <a:path h="6543301" w="4874759">
                <a:moveTo>
                  <a:pt x="0" y="0"/>
                </a:moveTo>
                <a:lnTo>
                  <a:pt x="4874759" y="0"/>
                </a:lnTo>
                <a:lnTo>
                  <a:pt x="4874759" y="6543301"/>
                </a:lnTo>
                <a:lnTo>
                  <a:pt x="0" y="6543301"/>
                </a:lnTo>
                <a:lnTo>
                  <a:pt x="0" y="0"/>
                </a:lnTo>
                <a:close/>
              </a:path>
            </a:pathLst>
          </a:custGeom>
          <a:blipFill>
            <a:blip r:embed="rId2"/>
            <a:stretch>
              <a:fillRect l="0" t="0" r="0" b="0"/>
            </a:stretch>
          </a:blipFill>
        </p:spPr>
      </p:sp>
      <p:sp>
        <p:nvSpPr>
          <p:cNvPr name="TextBox 3" id="3"/>
          <p:cNvSpPr txBox="true"/>
          <p:nvPr/>
        </p:nvSpPr>
        <p:spPr>
          <a:xfrm rot="0">
            <a:off x="1028700" y="3430889"/>
            <a:ext cx="10376381" cy="5055432"/>
          </a:xfrm>
          <a:prstGeom prst="rect">
            <a:avLst/>
          </a:prstGeom>
        </p:spPr>
        <p:txBody>
          <a:bodyPr anchor="t" rtlCol="false" tIns="0" lIns="0" bIns="0" rIns="0">
            <a:spAutoFit/>
          </a:bodyPr>
          <a:lstStyle/>
          <a:p>
            <a:pPr algn="l" marL="690879" indent="-345439" lvl="1">
              <a:lnSpc>
                <a:spcPts val="3551"/>
              </a:lnSpc>
              <a:buFont typeface="Arial"/>
              <a:buChar char="•"/>
            </a:pPr>
            <a:r>
              <a:rPr lang="en-US" b="true" sz="3199">
                <a:solidFill>
                  <a:srgbClr val="000000"/>
                </a:solidFill>
                <a:latin typeface="Inter Medium"/>
                <a:ea typeface="Inter Medium"/>
                <a:cs typeface="Inter Medium"/>
                <a:sym typeface="Inter Medium"/>
              </a:rPr>
              <a:t>Asthma is more common in children who grow up around people who smoke. </a:t>
            </a:r>
          </a:p>
          <a:p>
            <a:pPr algn="l">
              <a:lnSpc>
                <a:spcPts val="3551"/>
              </a:lnSpc>
            </a:pPr>
          </a:p>
          <a:p>
            <a:pPr algn="l" marL="690879" indent="-345439" lvl="1">
              <a:lnSpc>
                <a:spcPts val="3551"/>
              </a:lnSpc>
              <a:buFont typeface="Arial"/>
              <a:buChar char="•"/>
            </a:pPr>
            <a:r>
              <a:rPr lang="en-US" b="true" sz="3199">
                <a:solidFill>
                  <a:srgbClr val="000000"/>
                </a:solidFill>
                <a:latin typeface="Inter Medium"/>
                <a:ea typeface="Inter Medium"/>
                <a:cs typeface="Inter Medium"/>
                <a:sym typeface="Inter Medium"/>
              </a:rPr>
              <a:t>People who smoke or vape can experience asthma-like symptoms.</a:t>
            </a:r>
          </a:p>
          <a:p>
            <a:pPr algn="l">
              <a:lnSpc>
                <a:spcPts val="3551"/>
              </a:lnSpc>
            </a:pPr>
          </a:p>
          <a:p>
            <a:pPr algn="l" marL="690879" indent="-345439" lvl="1">
              <a:lnSpc>
                <a:spcPts val="3551"/>
              </a:lnSpc>
              <a:buFont typeface="Arial"/>
              <a:buChar char="•"/>
            </a:pPr>
            <a:r>
              <a:rPr lang="en-US" b="true" sz="3199">
                <a:solidFill>
                  <a:srgbClr val="000000"/>
                </a:solidFill>
                <a:latin typeface="Inter Medium"/>
                <a:ea typeface="Inter Medium"/>
                <a:cs typeface="Inter Medium"/>
                <a:sym typeface="Inter Medium"/>
              </a:rPr>
              <a:t>If you have asthma, smoking and vaping can make the symptoms worse.</a:t>
            </a:r>
          </a:p>
          <a:p>
            <a:pPr algn="l">
              <a:lnSpc>
                <a:spcPts val="3551"/>
              </a:lnSpc>
            </a:pPr>
          </a:p>
          <a:p>
            <a:pPr algn="l" marL="690879" indent="-345439" lvl="1">
              <a:lnSpc>
                <a:spcPts val="3551"/>
              </a:lnSpc>
              <a:buFont typeface="Arial"/>
              <a:buChar char="•"/>
            </a:pPr>
            <a:r>
              <a:rPr lang="en-US" b="true" sz="3199">
                <a:solidFill>
                  <a:srgbClr val="000000"/>
                </a:solidFill>
                <a:latin typeface="Inter Medium"/>
                <a:ea typeface="Inter Medium"/>
                <a:cs typeface="Inter Medium"/>
                <a:sym typeface="Inter Medium"/>
              </a:rPr>
              <a:t>Being near someone who’s smoking or vaping can trigger an asthma attack.</a:t>
            </a:r>
          </a:p>
        </p:txBody>
      </p:sp>
      <p:sp>
        <p:nvSpPr>
          <p:cNvPr name="TextBox 4" id="4"/>
          <p:cNvSpPr txBox="true"/>
          <p:nvPr/>
        </p:nvSpPr>
        <p:spPr>
          <a:xfrm rot="0">
            <a:off x="1028700" y="1260186"/>
            <a:ext cx="11818813" cy="1816376"/>
          </a:xfrm>
          <a:prstGeom prst="rect">
            <a:avLst/>
          </a:prstGeom>
        </p:spPr>
        <p:txBody>
          <a:bodyPr anchor="t" rtlCol="false" tIns="0" lIns="0" bIns="0" rIns="0">
            <a:spAutoFit/>
          </a:bodyPr>
          <a:lstStyle/>
          <a:p>
            <a:pPr algn="l">
              <a:lnSpc>
                <a:spcPts val="7103"/>
              </a:lnSpc>
            </a:pPr>
            <a:r>
              <a:rPr lang="en-US" b="true" sz="6399">
                <a:solidFill>
                  <a:srgbClr val="000000"/>
                </a:solidFill>
                <a:latin typeface="Inter Bold"/>
                <a:ea typeface="Inter Bold"/>
                <a:cs typeface="Inter Bold"/>
                <a:sym typeface="Inter Bold"/>
              </a:rPr>
              <a:t>What do smoking and vaping have to do with asthma?</a:t>
            </a:r>
          </a:p>
        </p:txBody>
      </p:sp>
      <p:sp>
        <p:nvSpPr>
          <p:cNvPr name="TextBox 5" id="5"/>
          <p:cNvSpPr txBox="true"/>
          <p:nvPr/>
        </p:nvSpPr>
        <p:spPr>
          <a:xfrm rot="0">
            <a:off x="1028700" y="702576"/>
            <a:ext cx="6338515" cy="384884"/>
          </a:xfrm>
          <a:prstGeom prst="rect">
            <a:avLst/>
          </a:prstGeom>
        </p:spPr>
        <p:txBody>
          <a:bodyPr anchor="t" rtlCol="false" tIns="0" lIns="0" bIns="0" rIns="0">
            <a:spAutoFit/>
          </a:bodyPr>
          <a:lstStyle/>
          <a:p>
            <a:pPr algn="ctr">
              <a:lnSpc>
                <a:spcPts val="3000"/>
              </a:lnSpc>
              <a:spcBef>
                <a:spcPct val="0"/>
              </a:spcBef>
            </a:pPr>
            <a:r>
              <a:rPr lang="en-US" b="true" sz="2400">
                <a:solidFill>
                  <a:srgbClr val="E21216"/>
                </a:solidFill>
                <a:latin typeface="Inter Bold"/>
                <a:ea typeface="Inter Bold"/>
                <a:cs typeface="Inter Bold"/>
                <a:sym typeface="Inter Bold"/>
              </a:rPr>
              <a:t>CONSEQUENCES OF SMOKING OR VAPING</a:t>
            </a:r>
          </a:p>
        </p:txBody>
      </p:sp>
      <p:grpSp>
        <p:nvGrpSpPr>
          <p:cNvPr name="Group 6" id="6"/>
          <p:cNvGrpSpPr/>
          <p:nvPr/>
        </p:nvGrpSpPr>
        <p:grpSpPr>
          <a:xfrm rot="0">
            <a:off x="14657412" y="862629"/>
            <a:ext cx="2601888" cy="954876"/>
            <a:chOff x="0" y="0"/>
            <a:chExt cx="3469184" cy="1273168"/>
          </a:xfrm>
        </p:grpSpPr>
        <p:sp>
          <p:nvSpPr>
            <p:cNvPr name="Freeform 7" id="7"/>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3"/>
              <a:stretch>
                <a:fillRect l="0" t="0" r="0" b="0"/>
              </a:stretch>
            </a:blipFill>
          </p:spPr>
        </p:sp>
        <p:sp>
          <p:nvSpPr>
            <p:cNvPr name="TextBox 8" id="8"/>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9" id="9"/>
            <p:cNvSpPr/>
            <p:nvPr/>
          </p:nvSpPr>
          <p:spPr>
            <a:xfrm>
              <a:off x="0" y="460195"/>
              <a:ext cx="3422101" cy="0"/>
            </a:xfrm>
            <a:prstGeom prst="line">
              <a:avLst/>
            </a:prstGeom>
            <a:ln cap="flat" w="12700">
              <a:solidFill>
                <a:srgbClr val="000000"/>
              </a:solidFill>
              <a:prstDash val="solid"/>
              <a:headEnd type="none" len="sm" w="sm"/>
              <a:tailEnd type="none" len="sm" w="sm"/>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DAGyHXqqsUA</dc:identifier>
  <dcterms:modified xsi:type="dcterms:W3CDTF">2011-08-01T06:04:30Z</dcterms:modified>
  <cp:revision>1</cp:revision>
  <dc:title>LRFL How vaping and smoking harm the body</dc:title>
</cp:coreProperties>
</file>