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Inter" charset="1" panose="020B0502030000000004"/>
      <p:regular r:id="rId7"/>
    </p:embeddedFont>
    <p:embeddedFont>
      <p:font typeface="Inter Bold" charset="1" panose="020B0802030000000004"/>
      <p:regular r:id="rId8"/>
    </p:embeddedFont>
    <p:embeddedFont>
      <p:font typeface="Inter Medium" charset="1" panose="020005030000000200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http://www.uwo.ca/fhs/agingsim/pdf/Respiratory_System-Straw_Lung_Challenge.pdf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657412" y="669575"/>
            <a:ext cx="2601888" cy="954876"/>
            <a:chOff x="0" y="0"/>
            <a:chExt cx="3469184" cy="127316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607284"/>
              <a:ext cx="3422101" cy="665884"/>
            </a:xfrm>
            <a:custGeom>
              <a:avLst/>
              <a:gdLst/>
              <a:ahLst/>
              <a:cxnLst/>
              <a:rect r="r" b="b" t="t" l="l"/>
              <a:pathLst>
                <a:path h="665884" w="3422101">
                  <a:moveTo>
                    <a:pt x="0" y="0"/>
                  </a:moveTo>
                  <a:lnTo>
                    <a:pt x="3422101" y="0"/>
                  </a:lnTo>
                  <a:lnTo>
                    <a:pt x="3422101" y="665884"/>
                  </a:lnTo>
                  <a:lnTo>
                    <a:pt x="0" y="6658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TextBox 4" id="4"/>
            <p:cNvSpPr txBox="true"/>
            <p:nvPr/>
          </p:nvSpPr>
          <p:spPr>
            <a:xfrm rot="0">
              <a:off x="0" y="-38100"/>
              <a:ext cx="3469184" cy="3962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pc="118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LUNGS ARE FOR LIFE</a:t>
              </a:r>
            </a:p>
          </p:txBody>
        </p:sp>
        <p:sp>
          <p:nvSpPr>
            <p:cNvPr name="AutoShape 5" id="5"/>
            <p:cNvSpPr/>
            <p:nvPr/>
          </p:nvSpPr>
          <p:spPr>
            <a:xfrm>
              <a:off x="0" y="460195"/>
              <a:ext cx="3422101" cy="0"/>
            </a:xfrm>
            <a:prstGeom prst="line">
              <a:avLst/>
            </a:prstGeom>
            <a:ln cap="flat" w="12700">
              <a:solidFill>
                <a:srgbClr val="000000"/>
              </a:solidFill>
              <a:prstDash val="solid"/>
              <a:headEnd type="none" len="sm" w="sm"/>
              <a:tailEnd type="none" len="sm" w="sm"/>
            </a:ln>
          </p:spPr>
        </p:sp>
      </p:grpSp>
      <p:grpSp>
        <p:nvGrpSpPr>
          <p:cNvPr name="Group 6" id="6"/>
          <p:cNvGrpSpPr/>
          <p:nvPr/>
        </p:nvGrpSpPr>
        <p:grpSpPr>
          <a:xfrm rot="0">
            <a:off x="-56864" y="10069999"/>
            <a:ext cx="18466079" cy="1038225"/>
            <a:chOff x="0" y="0"/>
            <a:chExt cx="4863494" cy="27344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863494" cy="273442"/>
            </a:xfrm>
            <a:custGeom>
              <a:avLst/>
              <a:gdLst/>
              <a:ahLst/>
              <a:cxnLst/>
              <a:rect r="r" b="b" t="t" l="l"/>
              <a:pathLst>
                <a:path h="273442" w="4863494">
                  <a:moveTo>
                    <a:pt x="0" y="0"/>
                  </a:moveTo>
                  <a:lnTo>
                    <a:pt x="4863494" y="0"/>
                  </a:lnTo>
                  <a:lnTo>
                    <a:pt x="4863494" y="273442"/>
                  </a:lnTo>
                  <a:lnTo>
                    <a:pt x="0" y="273442"/>
                  </a:lnTo>
                  <a:close/>
                </a:path>
              </a:pathLst>
            </a:custGeom>
            <a:solidFill>
              <a:srgbClr val="E21216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4863494" cy="2924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00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1451998">
            <a:off x="-589887" y="2074325"/>
            <a:ext cx="4854663" cy="7134769"/>
          </a:xfrm>
          <a:custGeom>
            <a:avLst/>
            <a:gdLst/>
            <a:ahLst/>
            <a:cxnLst/>
            <a:rect r="r" b="b" t="t" l="l"/>
            <a:pathLst>
              <a:path h="7134769" w="4854663">
                <a:moveTo>
                  <a:pt x="0" y="0"/>
                </a:moveTo>
                <a:lnTo>
                  <a:pt x="4854664" y="0"/>
                </a:lnTo>
                <a:lnTo>
                  <a:pt x="4854664" y="7134769"/>
                </a:lnTo>
                <a:lnTo>
                  <a:pt x="0" y="71347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063" r="0" b="-1063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409951" y="5122878"/>
            <a:ext cx="3101743" cy="1496591"/>
          </a:xfrm>
          <a:custGeom>
            <a:avLst/>
            <a:gdLst/>
            <a:ahLst/>
            <a:cxnLst/>
            <a:rect r="r" b="b" t="t" l="l"/>
            <a:pathLst>
              <a:path h="1496591" w="3101743">
                <a:moveTo>
                  <a:pt x="0" y="0"/>
                </a:moveTo>
                <a:lnTo>
                  <a:pt x="3101743" y="0"/>
                </a:lnTo>
                <a:lnTo>
                  <a:pt x="3101743" y="1496591"/>
                </a:lnTo>
                <a:lnTo>
                  <a:pt x="0" y="14965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951248" y="9725512"/>
            <a:ext cx="12305166" cy="165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9"/>
              </a:lnSpc>
              <a:spcBef>
                <a:spcPct val="0"/>
              </a:spcBef>
            </a:pPr>
            <a:r>
              <a:rPr lang="en-US" sz="999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Lungs are for Life is copyright of the Canadian Lung Association. Reproduction for educational, non-commercial purposes only.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83858" y="1000125"/>
            <a:ext cx="10020672" cy="9976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99"/>
              </a:lnSpc>
              <a:spcBef>
                <a:spcPct val="0"/>
              </a:spcBef>
            </a:pPr>
            <a:r>
              <a:rPr lang="en-US" b="true" sz="6399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The straw lung challenge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134160" y="2939368"/>
            <a:ext cx="2456648" cy="11487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00"/>
              </a:lnSpc>
              <a:spcBef>
                <a:spcPct val="0"/>
              </a:spcBef>
            </a:pPr>
            <a:r>
              <a:rPr lang="en-US" b="true" sz="3600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1 drinking straw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244477" y="6966826"/>
            <a:ext cx="2609048" cy="11487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00"/>
              </a:lnSpc>
              <a:spcBef>
                <a:spcPct val="0"/>
              </a:spcBef>
            </a:pPr>
            <a:r>
              <a:rPr lang="en-US" b="true" sz="3600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stopwatch or timer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987657" y="2303423"/>
            <a:ext cx="7210499" cy="577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00"/>
              </a:lnSpc>
              <a:spcBef>
                <a:spcPct val="0"/>
              </a:spcBef>
            </a:pPr>
            <a:r>
              <a:rPr lang="en-US" b="true" sz="3600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W</a:t>
            </a:r>
            <a:r>
              <a:rPr lang="en-US" b="true" sz="3600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hat is it like to live with COPD?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760949" y="6837638"/>
            <a:ext cx="10144807" cy="1031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2"/>
              </a:lnSpc>
            </a:pPr>
            <a:r>
              <a:rPr lang="en-US" sz="3200" b="true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Breathing through the straw only, walk in place for 30 seconds.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760949" y="8234307"/>
            <a:ext cx="10709944" cy="517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00"/>
              </a:lnSpc>
              <a:spcBef>
                <a:spcPct val="0"/>
              </a:spcBef>
            </a:pPr>
            <a:r>
              <a:rPr lang="en-US" b="true" sz="3200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Take deep breaths to relax.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429318" y="9159950"/>
            <a:ext cx="6829982" cy="6576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50"/>
              </a:lnSpc>
              <a:spcBef>
                <a:spcPct val="0"/>
              </a:spcBef>
            </a:pPr>
            <a:r>
              <a:rPr lang="en-US" b="true" sz="1400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F</a:t>
            </a:r>
            <a:r>
              <a:rPr lang="en-US" b="true" sz="1400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rom the Western University Aging Simulation Lab </a:t>
            </a:r>
            <a:r>
              <a:rPr lang="en-US" b="true" sz="1400" u="sng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  <a:hlinkClick r:id="rId5" tooltip="http://www.uwo.ca/fhs/agingsim/pdf/Respiratory_System-Straw_Lung_Challenge.pdf"/>
              </a:rPr>
              <a:t>www.uwo.ca/fhs/agingsim/pdf/Respiratory_System-Straw_Lung_Challenge.pdf</a:t>
            </a:r>
            <a:r>
              <a:rPr lang="en-US" b="true" sz="1400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 Used with permission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760949" y="3042563"/>
            <a:ext cx="6809110" cy="517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00"/>
              </a:lnSpc>
              <a:spcBef>
                <a:spcPct val="0"/>
              </a:spcBef>
            </a:pPr>
            <a:r>
              <a:rPr lang="en-US" b="true" sz="3200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Breathe in and out for </a:t>
            </a:r>
            <a:r>
              <a:rPr lang="en-US" b="true" sz="3200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30 seconds.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242337" y="3004463"/>
            <a:ext cx="313655" cy="537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1.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760949" y="3885872"/>
            <a:ext cx="9405301" cy="871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24"/>
              </a:lnSpc>
            </a:pPr>
            <a:r>
              <a:rPr lang="en-US" sz="3200" b="true">
                <a:solidFill>
                  <a:srgbClr val="000000"/>
                </a:solidFill>
                <a:latin typeface="Inter Medium"/>
                <a:ea typeface="Inter Medium"/>
                <a:cs typeface="Inter Medium"/>
                <a:sym typeface="Inter Medium"/>
              </a:rPr>
              <a:t>Put the straw in your mouth and pinch your nose closed.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218418" y="3790622"/>
            <a:ext cx="377056" cy="537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2.</a:t>
            </a:r>
          </a:p>
        </p:txBody>
      </p:sp>
      <p:grpSp>
        <p:nvGrpSpPr>
          <p:cNvPr name="Group 23" id="23"/>
          <p:cNvGrpSpPr/>
          <p:nvPr/>
        </p:nvGrpSpPr>
        <p:grpSpPr>
          <a:xfrm rot="0">
            <a:off x="6218418" y="5122878"/>
            <a:ext cx="10875407" cy="498718"/>
            <a:chOff x="0" y="0"/>
            <a:chExt cx="14500542" cy="664957"/>
          </a:xfrm>
        </p:grpSpPr>
        <p:sp>
          <p:nvSpPr>
            <p:cNvPr name="TextBox 24" id="24"/>
            <p:cNvSpPr txBox="true"/>
            <p:nvPr/>
          </p:nvSpPr>
          <p:spPr>
            <a:xfrm rot="0">
              <a:off x="764038" y="-19050"/>
              <a:ext cx="13736504" cy="68400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000"/>
                </a:lnSpc>
                <a:spcBef>
                  <a:spcPct val="0"/>
                </a:spcBef>
              </a:pPr>
              <a:r>
                <a:rPr lang="en-US" b="true" sz="3200">
                  <a:solidFill>
                    <a:srgbClr val="000000"/>
                  </a:solidFill>
                  <a:latin typeface="Inter Medium"/>
                  <a:ea typeface="Inter Medium"/>
                  <a:cs typeface="Inter Medium"/>
                  <a:sym typeface="Inter Medium"/>
                </a:rPr>
                <a:t>Breathe in and out through the straw for 30 seconds.</a:t>
              </a:r>
            </a:p>
          </p:txBody>
        </p:sp>
        <p:sp>
          <p:nvSpPr>
            <p:cNvPr name="TextBox 25" id="25"/>
            <p:cNvSpPr txBox="true"/>
            <p:nvPr/>
          </p:nvSpPr>
          <p:spPr>
            <a:xfrm rot="0">
              <a:off x="0" y="-57150"/>
              <a:ext cx="764038" cy="69797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80"/>
                </a:lnSpc>
              </a:pPr>
              <a:r>
                <a:rPr lang="en-US" sz="32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3. 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6242337" y="5983546"/>
            <a:ext cx="11182032" cy="498718"/>
            <a:chOff x="0" y="0"/>
            <a:chExt cx="14909376" cy="664957"/>
          </a:xfrm>
        </p:grpSpPr>
        <p:sp>
          <p:nvSpPr>
            <p:cNvPr name="TextBox 27" id="27"/>
            <p:cNvSpPr txBox="true"/>
            <p:nvPr/>
          </p:nvSpPr>
          <p:spPr>
            <a:xfrm rot="0">
              <a:off x="629451" y="-19050"/>
              <a:ext cx="14279926" cy="68400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000"/>
                </a:lnSpc>
                <a:spcBef>
                  <a:spcPct val="0"/>
                </a:spcBef>
              </a:pPr>
              <a:r>
                <a:rPr lang="en-US" b="true" sz="3200">
                  <a:solidFill>
                    <a:srgbClr val="000000"/>
                  </a:solidFill>
                  <a:latin typeface="Inter Medium"/>
                  <a:ea typeface="Inter Medium"/>
                  <a:cs typeface="Inter Medium"/>
                  <a:sym typeface="Inter Medium"/>
                </a:rPr>
                <a:t>Breathe in and out normally 30 seconds.</a:t>
              </a:r>
            </a:p>
          </p:txBody>
        </p:sp>
        <p:sp>
          <p:nvSpPr>
            <p:cNvPr name="TextBox 28" id="28"/>
            <p:cNvSpPr txBox="true"/>
            <p:nvPr/>
          </p:nvSpPr>
          <p:spPr>
            <a:xfrm rot="0">
              <a:off x="0" y="-57150"/>
              <a:ext cx="528638" cy="69797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80"/>
                </a:lnSpc>
              </a:pPr>
              <a:r>
                <a:rPr lang="en-US" sz="32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4.</a:t>
              </a:r>
            </a:p>
          </p:txBody>
        </p:sp>
      </p:grpSp>
      <p:sp>
        <p:nvSpPr>
          <p:cNvPr name="TextBox 29" id="29"/>
          <p:cNvSpPr txBox="true"/>
          <p:nvPr/>
        </p:nvSpPr>
        <p:spPr>
          <a:xfrm rot="0">
            <a:off x="6288862" y="6830040"/>
            <a:ext cx="382860" cy="537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5.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6288862" y="8196207"/>
            <a:ext cx="389334" cy="537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6.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DAGzWERRYU4</dc:identifier>
  <dcterms:modified xsi:type="dcterms:W3CDTF">2011-08-01T06:04:30Z</dcterms:modified>
  <cp:revision>1</cp:revision>
  <dc:title>How smoking &amp; vaping hurt the body</dc:title>
</cp:coreProperties>
</file>