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Inter Bold" charset="1" panose="020B0802030000000004"/>
      <p:regular r:id="rId11"/>
    </p:embeddedFont>
    <p:embeddedFont>
      <p:font typeface="Inter Medium" charset="1" panose="02000503000000020004"/>
      <p:regular r:id="rId12"/>
    </p:embeddedFont>
    <p:embeddedFont>
      <p:font typeface="Inter Semi-Bold" charset="1" panose="02000503000000020004"/>
      <p:regular r:id="rId13"/>
    </p:embeddedFont>
    <p:embeddedFont>
      <p:font typeface="Inter" charset="1" panose="020B0502030000000004"/>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5.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1.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6.png" Type="http://schemas.openxmlformats.org/officeDocument/2006/relationships/image"/><Relationship Id="rId9"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6.png" Type="http://schemas.openxmlformats.org/officeDocument/2006/relationships/image"/><Relationship Id="rId9"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372428" y="5204406"/>
            <a:ext cx="2721918" cy="3854043"/>
          </a:xfrm>
          <a:custGeom>
            <a:avLst/>
            <a:gdLst/>
            <a:ahLst/>
            <a:cxnLst/>
            <a:rect r="r" b="b" t="t" l="l"/>
            <a:pathLst>
              <a:path h="3854043" w="2721918">
                <a:moveTo>
                  <a:pt x="0" y="0"/>
                </a:moveTo>
                <a:lnTo>
                  <a:pt x="2721917" y="0"/>
                </a:lnTo>
                <a:lnTo>
                  <a:pt x="2721917" y="3854043"/>
                </a:lnTo>
                <a:lnTo>
                  <a:pt x="0" y="3854043"/>
                </a:lnTo>
                <a:lnTo>
                  <a:pt x="0" y="0"/>
                </a:lnTo>
                <a:close/>
              </a:path>
            </a:pathLst>
          </a:custGeom>
          <a:blipFill>
            <a:blip r:embed="rId2"/>
            <a:stretch>
              <a:fillRect l="0" t="0" r="0" b="0"/>
            </a:stretch>
          </a:blipFill>
        </p:spPr>
      </p:sp>
      <p:sp>
        <p:nvSpPr>
          <p:cNvPr name="TextBox 3" id="3"/>
          <p:cNvSpPr txBox="true"/>
          <p:nvPr/>
        </p:nvSpPr>
        <p:spPr>
          <a:xfrm rot="0">
            <a:off x="10419520" y="6521236"/>
            <a:ext cx="3054623" cy="2863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Bold"/>
                <a:ea typeface="Inter Bold"/>
                <a:cs typeface="Inter Bold"/>
                <a:sym typeface="Inter Bold"/>
              </a:rPr>
              <a:t>Tools</a:t>
            </a:r>
          </a:p>
          <a:p>
            <a:pPr algn="l">
              <a:lnSpc>
                <a:spcPts val="4500"/>
              </a:lnSpc>
              <a:spcBef>
                <a:spcPct val="0"/>
              </a:spcBef>
            </a:pPr>
            <a:r>
              <a:rPr lang="en-US" b="true" sz="3600">
                <a:solidFill>
                  <a:srgbClr val="000000"/>
                </a:solidFill>
                <a:latin typeface="Inter Medium"/>
                <a:ea typeface="Inter Medium"/>
                <a:cs typeface="Inter Medium"/>
                <a:sym typeface="Inter Medium"/>
              </a:rPr>
              <a:t>Black marker</a:t>
            </a:r>
          </a:p>
          <a:p>
            <a:pPr algn="l">
              <a:lnSpc>
                <a:spcPts val="4500"/>
              </a:lnSpc>
              <a:spcBef>
                <a:spcPct val="0"/>
              </a:spcBef>
            </a:pPr>
            <a:r>
              <a:rPr lang="en-US" b="true" sz="3600">
                <a:solidFill>
                  <a:srgbClr val="000000"/>
                </a:solidFill>
                <a:latin typeface="Inter Medium"/>
                <a:ea typeface="Inter Medium"/>
                <a:cs typeface="Inter Medium"/>
                <a:sym typeface="Inter Medium"/>
              </a:rPr>
              <a:t>Tape</a:t>
            </a:r>
          </a:p>
          <a:p>
            <a:pPr algn="l">
              <a:lnSpc>
                <a:spcPts val="4500"/>
              </a:lnSpc>
              <a:spcBef>
                <a:spcPct val="0"/>
              </a:spcBef>
            </a:pPr>
            <a:r>
              <a:rPr lang="en-US" b="true" sz="3600">
                <a:solidFill>
                  <a:srgbClr val="000000"/>
                </a:solidFill>
                <a:latin typeface="Inter Medium"/>
                <a:ea typeface="Inter Medium"/>
                <a:cs typeface="Inter Medium"/>
                <a:sym typeface="Inter Medium"/>
              </a:rPr>
              <a:t>Scissors</a:t>
            </a:r>
          </a:p>
          <a:p>
            <a:pPr algn="l">
              <a:lnSpc>
                <a:spcPts val="4500"/>
              </a:lnSpc>
              <a:spcBef>
                <a:spcPct val="0"/>
              </a:spcBef>
            </a:pPr>
            <a:r>
              <a:rPr lang="en-US" b="true" sz="3600">
                <a:solidFill>
                  <a:srgbClr val="000000"/>
                </a:solidFill>
                <a:latin typeface="Inter Medium"/>
                <a:ea typeface="Inter Medium"/>
                <a:cs typeface="Inter Medium"/>
                <a:sym typeface="Inter Medium"/>
              </a:rPr>
              <a:t>Rubber bands</a:t>
            </a:r>
          </a:p>
        </p:txBody>
      </p:sp>
      <p:grpSp>
        <p:nvGrpSpPr>
          <p:cNvPr name="Group 4" id="4"/>
          <p:cNvGrpSpPr/>
          <p:nvPr/>
        </p:nvGrpSpPr>
        <p:grpSpPr>
          <a:xfrm rot="0">
            <a:off x="6378755" y="2143281"/>
            <a:ext cx="5891972" cy="7455785"/>
            <a:chOff x="0" y="0"/>
            <a:chExt cx="7855962" cy="9941047"/>
          </a:xfrm>
        </p:grpSpPr>
        <p:sp>
          <p:nvSpPr>
            <p:cNvPr name="Freeform 5" id="5"/>
            <p:cNvSpPr/>
            <p:nvPr/>
          </p:nvSpPr>
          <p:spPr>
            <a:xfrm flipH="false" flipV="false" rot="0">
              <a:off x="0" y="0"/>
              <a:ext cx="6623222" cy="9941047"/>
            </a:xfrm>
            <a:custGeom>
              <a:avLst/>
              <a:gdLst/>
              <a:ahLst/>
              <a:cxnLst/>
              <a:rect r="r" b="b" t="t" l="l"/>
              <a:pathLst>
                <a:path h="9941047" w="6623222">
                  <a:moveTo>
                    <a:pt x="0" y="0"/>
                  </a:moveTo>
                  <a:lnTo>
                    <a:pt x="6623222" y="0"/>
                  </a:lnTo>
                  <a:lnTo>
                    <a:pt x="6623222" y="9941047"/>
                  </a:lnTo>
                  <a:lnTo>
                    <a:pt x="0" y="9941047"/>
                  </a:lnTo>
                  <a:lnTo>
                    <a:pt x="0" y="0"/>
                  </a:lnTo>
                  <a:close/>
                </a:path>
              </a:pathLst>
            </a:custGeom>
            <a:blipFill>
              <a:blip r:embed="rId3"/>
              <a:stretch>
                <a:fillRect l="0" t="0" r="0" b="0"/>
              </a:stretch>
            </a:blipFill>
          </p:spPr>
        </p:sp>
        <p:sp>
          <p:nvSpPr>
            <p:cNvPr name="Freeform 6" id="6"/>
            <p:cNvSpPr/>
            <p:nvPr/>
          </p:nvSpPr>
          <p:spPr>
            <a:xfrm flipH="false" flipV="false" rot="0">
              <a:off x="1232740" y="0"/>
              <a:ext cx="6623222" cy="9941047"/>
            </a:xfrm>
            <a:custGeom>
              <a:avLst/>
              <a:gdLst/>
              <a:ahLst/>
              <a:cxnLst/>
              <a:rect r="r" b="b" t="t" l="l"/>
              <a:pathLst>
                <a:path h="9941047" w="6623222">
                  <a:moveTo>
                    <a:pt x="0" y="0"/>
                  </a:moveTo>
                  <a:lnTo>
                    <a:pt x="6623222" y="0"/>
                  </a:lnTo>
                  <a:lnTo>
                    <a:pt x="6623222" y="9941047"/>
                  </a:lnTo>
                  <a:lnTo>
                    <a:pt x="0" y="9941047"/>
                  </a:lnTo>
                  <a:lnTo>
                    <a:pt x="0" y="0"/>
                  </a:lnTo>
                  <a:close/>
                </a:path>
              </a:pathLst>
            </a:custGeom>
            <a:blipFill>
              <a:blip r:embed="rId3"/>
              <a:stretch>
                <a:fillRect l="0" t="0" r="0" b="0"/>
              </a:stretch>
            </a:blipFill>
          </p:spPr>
        </p:sp>
      </p:grpSp>
      <p:sp>
        <p:nvSpPr>
          <p:cNvPr name="Freeform 7" id="7"/>
          <p:cNvSpPr/>
          <p:nvPr/>
        </p:nvSpPr>
        <p:spPr>
          <a:xfrm flipH="false" flipV="false" rot="0">
            <a:off x="3255028" y="2237989"/>
            <a:ext cx="4311823" cy="4311823"/>
          </a:xfrm>
          <a:custGeom>
            <a:avLst/>
            <a:gdLst/>
            <a:ahLst/>
            <a:cxnLst/>
            <a:rect r="r" b="b" t="t" l="l"/>
            <a:pathLst>
              <a:path h="4311823" w="4311823">
                <a:moveTo>
                  <a:pt x="0" y="0"/>
                </a:moveTo>
                <a:lnTo>
                  <a:pt x="4311823" y="0"/>
                </a:lnTo>
                <a:lnTo>
                  <a:pt x="4311823" y="4311822"/>
                </a:lnTo>
                <a:lnTo>
                  <a:pt x="0" y="4311822"/>
                </a:lnTo>
                <a:lnTo>
                  <a:pt x="0" y="0"/>
                </a:lnTo>
                <a:close/>
              </a:path>
            </a:pathLst>
          </a:custGeom>
          <a:blipFill>
            <a:blip r:embed="rId4"/>
            <a:stretch>
              <a:fillRect l="0" t="0" r="0" b="0"/>
            </a:stretch>
          </a:blipFill>
        </p:spPr>
      </p:sp>
      <p:sp>
        <p:nvSpPr>
          <p:cNvPr name="Freeform 8" id="8"/>
          <p:cNvSpPr/>
          <p:nvPr/>
        </p:nvSpPr>
        <p:spPr>
          <a:xfrm flipH="false" flipV="false" rot="450083">
            <a:off x="2199877" y="6178760"/>
            <a:ext cx="5890289" cy="3924405"/>
          </a:xfrm>
          <a:custGeom>
            <a:avLst/>
            <a:gdLst/>
            <a:ahLst/>
            <a:cxnLst/>
            <a:rect r="r" b="b" t="t" l="l"/>
            <a:pathLst>
              <a:path h="3924405" w="5890289">
                <a:moveTo>
                  <a:pt x="0" y="0"/>
                </a:moveTo>
                <a:lnTo>
                  <a:pt x="5890289" y="0"/>
                </a:lnTo>
                <a:lnTo>
                  <a:pt x="5890289" y="3924405"/>
                </a:lnTo>
                <a:lnTo>
                  <a:pt x="0" y="3924405"/>
                </a:lnTo>
                <a:lnTo>
                  <a:pt x="0" y="0"/>
                </a:lnTo>
                <a:close/>
              </a:path>
            </a:pathLst>
          </a:custGeom>
          <a:blipFill>
            <a:blip r:embed="rId5"/>
            <a:stretch>
              <a:fillRect l="0" t="0" r="0" b="0"/>
            </a:stretch>
          </a:blipFill>
        </p:spPr>
      </p:sp>
      <p:sp>
        <p:nvSpPr>
          <p:cNvPr name="TextBox 9" id="9"/>
          <p:cNvSpPr txBox="true"/>
          <p:nvPr/>
        </p:nvSpPr>
        <p:spPr>
          <a:xfrm rot="0">
            <a:off x="951248" y="3630818"/>
            <a:ext cx="3502223" cy="1017979"/>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Medium"/>
                <a:ea typeface="Inter Medium"/>
                <a:cs typeface="Inter Medium"/>
                <a:sym typeface="Inter Medium"/>
              </a:rPr>
              <a:t>2 small balloons</a:t>
            </a:r>
          </a:p>
          <a:p>
            <a:pPr algn="ctr">
              <a:lnSpc>
                <a:spcPts val="3499"/>
              </a:lnSpc>
              <a:spcBef>
                <a:spcPct val="0"/>
              </a:spcBef>
            </a:pPr>
            <a:r>
              <a:rPr lang="en-US" b="true" sz="2799">
                <a:solidFill>
                  <a:srgbClr val="000000"/>
                </a:solidFill>
                <a:latin typeface="Inter Medium"/>
                <a:ea typeface="Inter Medium"/>
                <a:cs typeface="Inter Medium"/>
                <a:sym typeface="Inter Medium"/>
              </a:rPr>
              <a:t>the lungs</a:t>
            </a:r>
          </a:p>
        </p:txBody>
      </p:sp>
      <p:sp>
        <p:nvSpPr>
          <p:cNvPr name="TextBox 10" id="10"/>
          <p:cNvSpPr txBox="true"/>
          <p:nvPr/>
        </p:nvSpPr>
        <p:spPr>
          <a:xfrm rot="0">
            <a:off x="951248" y="6759361"/>
            <a:ext cx="3147492" cy="1017979"/>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Medium"/>
                <a:ea typeface="Inter Medium"/>
                <a:cs typeface="Inter Medium"/>
                <a:sym typeface="Inter Medium"/>
              </a:rPr>
              <a:t>1 large</a:t>
            </a:r>
            <a:r>
              <a:rPr lang="en-US" b="true" sz="3600">
                <a:solidFill>
                  <a:srgbClr val="000000"/>
                </a:solidFill>
                <a:latin typeface="Inter Medium"/>
                <a:ea typeface="Inter Medium"/>
                <a:cs typeface="Inter Medium"/>
                <a:sym typeface="Inter Medium"/>
              </a:rPr>
              <a:t> balloon</a:t>
            </a:r>
          </a:p>
          <a:p>
            <a:pPr algn="ctr">
              <a:lnSpc>
                <a:spcPts val="3499"/>
              </a:lnSpc>
              <a:spcBef>
                <a:spcPct val="0"/>
              </a:spcBef>
            </a:pPr>
            <a:r>
              <a:rPr lang="en-US" b="true" sz="2799">
                <a:solidFill>
                  <a:srgbClr val="000000"/>
                </a:solidFill>
                <a:latin typeface="Inter Medium"/>
                <a:ea typeface="Inter Medium"/>
                <a:cs typeface="Inter Medium"/>
                <a:sym typeface="Inter Medium"/>
              </a:rPr>
              <a:t>the diaphragm</a:t>
            </a:r>
          </a:p>
        </p:txBody>
      </p:sp>
      <p:sp>
        <p:nvSpPr>
          <p:cNvPr name="TextBox 11" id="11"/>
          <p:cNvSpPr txBox="true"/>
          <p:nvPr/>
        </p:nvSpPr>
        <p:spPr>
          <a:xfrm rot="0">
            <a:off x="11591318" y="2735671"/>
            <a:ext cx="3765649" cy="1017979"/>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Medium"/>
                <a:ea typeface="Inter Medium"/>
                <a:cs typeface="Inter Medium"/>
                <a:sym typeface="Inter Medium"/>
              </a:rPr>
              <a:t>2 drinking straws</a:t>
            </a:r>
          </a:p>
          <a:p>
            <a:pPr algn="ctr">
              <a:lnSpc>
                <a:spcPts val="3499"/>
              </a:lnSpc>
              <a:spcBef>
                <a:spcPct val="0"/>
              </a:spcBef>
            </a:pPr>
            <a:r>
              <a:rPr lang="en-US" b="true" sz="2799">
                <a:solidFill>
                  <a:srgbClr val="000000"/>
                </a:solidFill>
                <a:latin typeface="Inter Medium"/>
                <a:ea typeface="Inter Medium"/>
                <a:cs typeface="Inter Medium"/>
                <a:sym typeface="Inter Medium"/>
              </a:rPr>
              <a:t>the bronchi</a:t>
            </a:r>
          </a:p>
        </p:txBody>
      </p:sp>
      <p:sp>
        <p:nvSpPr>
          <p:cNvPr name="TextBox 12" id="12"/>
          <p:cNvSpPr txBox="true"/>
          <p:nvPr/>
        </p:nvSpPr>
        <p:spPr>
          <a:xfrm rot="0">
            <a:off x="11418305" y="4287550"/>
            <a:ext cx="3961656" cy="1017979"/>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Semi-Bold"/>
                <a:ea typeface="Inter Semi-Bold"/>
                <a:cs typeface="Inter Semi-Bold"/>
                <a:sym typeface="Inter Semi-Bold"/>
              </a:rPr>
              <a:t>1</a:t>
            </a:r>
            <a:r>
              <a:rPr lang="en-US" b="true" sz="3600">
                <a:solidFill>
                  <a:srgbClr val="000000"/>
                </a:solidFill>
                <a:latin typeface="Inter Semi-Bold"/>
                <a:ea typeface="Inter Semi-Bold"/>
                <a:cs typeface="Inter Semi-Bold"/>
                <a:sym typeface="Inter Semi-Bold"/>
              </a:rPr>
              <a:t> clear plastic cup</a:t>
            </a:r>
          </a:p>
          <a:p>
            <a:pPr algn="ctr">
              <a:lnSpc>
                <a:spcPts val="3499"/>
              </a:lnSpc>
              <a:spcBef>
                <a:spcPct val="0"/>
              </a:spcBef>
            </a:pPr>
            <a:r>
              <a:rPr lang="en-US" b="true" sz="2799">
                <a:solidFill>
                  <a:srgbClr val="000000"/>
                </a:solidFill>
                <a:latin typeface="Inter Semi-Bold"/>
                <a:ea typeface="Inter Semi-Bold"/>
                <a:cs typeface="Inter Semi-Bold"/>
                <a:sym typeface="Inter Semi-Bold"/>
              </a:rPr>
              <a:t>the body</a:t>
            </a:r>
          </a:p>
        </p:txBody>
      </p:sp>
      <p:grpSp>
        <p:nvGrpSpPr>
          <p:cNvPr name="Group 13" id="13"/>
          <p:cNvGrpSpPr/>
          <p:nvPr/>
        </p:nvGrpSpPr>
        <p:grpSpPr>
          <a:xfrm rot="0">
            <a:off x="14657412" y="669575"/>
            <a:ext cx="2601888" cy="954876"/>
            <a:chOff x="0" y="0"/>
            <a:chExt cx="3469184" cy="1273168"/>
          </a:xfrm>
        </p:grpSpPr>
        <p:sp>
          <p:nvSpPr>
            <p:cNvPr name="Freeform 14" id="14"/>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6"/>
              <a:stretch>
                <a:fillRect l="0" t="0" r="0" b="0"/>
              </a:stretch>
            </a:blipFill>
          </p:spPr>
        </p:sp>
        <p:sp>
          <p:nvSpPr>
            <p:cNvPr name="TextBox 15" id="15"/>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16" id="16"/>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17" id="17"/>
          <p:cNvGrpSpPr/>
          <p:nvPr/>
        </p:nvGrpSpPr>
        <p:grpSpPr>
          <a:xfrm rot="0">
            <a:off x="-56864" y="10069999"/>
            <a:ext cx="18466079" cy="1038225"/>
            <a:chOff x="0" y="0"/>
            <a:chExt cx="4863494" cy="273442"/>
          </a:xfrm>
        </p:grpSpPr>
        <p:sp>
          <p:nvSpPr>
            <p:cNvPr name="Freeform 18" id="18"/>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9" id="19"/>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20" id="20"/>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21" id="21"/>
          <p:cNvSpPr txBox="true"/>
          <p:nvPr/>
        </p:nvSpPr>
        <p:spPr>
          <a:xfrm rot="0">
            <a:off x="1028700" y="1000125"/>
            <a:ext cx="10912204"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Build a model of your lungs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657412" y="669575"/>
            <a:ext cx="2601888" cy="954876"/>
            <a:chOff x="0" y="0"/>
            <a:chExt cx="3469184" cy="1273168"/>
          </a:xfrm>
        </p:grpSpPr>
        <p:sp>
          <p:nvSpPr>
            <p:cNvPr name="Freeform 3" id="3"/>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2"/>
              <a:stretch>
                <a:fillRect l="0" t="0" r="0" b="0"/>
              </a:stretch>
            </a:blipFill>
          </p:spPr>
        </p:sp>
        <p:sp>
          <p:nvSpPr>
            <p:cNvPr name="TextBox 4" id="4"/>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5" id="5"/>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6" id="6"/>
          <p:cNvGrpSpPr/>
          <p:nvPr/>
        </p:nvGrpSpPr>
        <p:grpSpPr>
          <a:xfrm rot="0">
            <a:off x="-56864" y="10069999"/>
            <a:ext cx="18466079" cy="1038225"/>
            <a:chOff x="0" y="0"/>
            <a:chExt cx="4863494" cy="273442"/>
          </a:xfrm>
        </p:grpSpPr>
        <p:sp>
          <p:nvSpPr>
            <p:cNvPr name="Freeform 7" id="7"/>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8" id="8"/>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9" id="9"/>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Freeform 10" id="10"/>
          <p:cNvSpPr/>
          <p:nvPr/>
        </p:nvSpPr>
        <p:spPr>
          <a:xfrm flipH="false" flipV="false" rot="-10800000">
            <a:off x="9144000" y="4435801"/>
            <a:ext cx="3008383" cy="4259657"/>
          </a:xfrm>
          <a:custGeom>
            <a:avLst/>
            <a:gdLst/>
            <a:ahLst/>
            <a:cxnLst/>
            <a:rect r="r" b="b" t="t" l="l"/>
            <a:pathLst>
              <a:path h="4259657" w="3008383">
                <a:moveTo>
                  <a:pt x="0" y="0"/>
                </a:moveTo>
                <a:lnTo>
                  <a:pt x="3008383" y="0"/>
                </a:lnTo>
                <a:lnTo>
                  <a:pt x="3008383" y="4259657"/>
                </a:lnTo>
                <a:lnTo>
                  <a:pt x="0" y="4259657"/>
                </a:lnTo>
                <a:lnTo>
                  <a:pt x="0" y="0"/>
                </a:lnTo>
                <a:close/>
              </a:path>
            </a:pathLst>
          </a:custGeom>
          <a:blipFill>
            <a:blip r:embed="rId3"/>
            <a:stretch>
              <a:fillRect l="0" t="0" r="0" b="0"/>
            </a:stretch>
          </a:blipFill>
        </p:spPr>
      </p:sp>
      <p:sp>
        <p:nvSpPr>
          <p:cNvPr name="Freeform 11" id="11"/>
          <p:cNvSpPr/>
          <p:nvPr/>
        </p:nvSpPr>
        <p:spPr>
          <a:xfrm flipH="false" flipV="false" rot="-1525039">
            <a:off x="10877510" y="2010273"/>
            <a:ext cx="4967417" cy="7455785"/>
          </a:xfrm>
          <a:custGeom>
            <a:avLst/>
            <a:gdLst/>
            <a:ahLst/>
            <a:cxnLst/>
            <a:rect r="r" b="b" t="t" l="l"/>
            <a:pathLst>
              <a:path h="7455785" w="4967417">
                <a:moveTo>
                  <a:pt x="0" y="0"/>
                </a:moveTo>
                <a:lnTo>
                  <a:pt x="4967416" y="0"/>
                </a:lnTo>
                <a:lnTo>
                  <a:pt x="4967416" y="7455785"/>
                </a:lnTo>
                <a:lnTo>
                  <a:pt x="0" y="7455785"/>
                </a:lnTo>
                <a:lnTo>
                  <a:pt x="0" y="0"/>
                </a:lnTo>
                <a:close/>
              </a:path>
            </a:pathLst>
          </a:custGeom>
          <a:blipFill>
            <a:blip r:embed="rId4"/>
            <a:stretch>
              <a:fillRect l="0" t="0" r="0" b="0"/>
            </a:stretch>
          </a:blipFill>
        </p:spPr>
      </p:sp>
      <p:sp>
        <p:nvSpPr>
          <p:cNvPr name="Freeform 12" id="12"/>
          <p:cNvSpPr/>
          <p:nvPr/>
        </p:nvSpPr>
        <p:spPr>
          <a:xfrm flipH="false" flipV="false" rot="-1557002">
            <a:off x="11556620" y="2010273"/>
            <a:ext cx="4967417" cy="7455785"/>
          </a:xfrm>
          <a:custGeom>
            <a:avLst/>
            <a:gdLst/>
            <a:ahLst/>
            <a:cxnLst/>
            <a:rect r="r" b="b" t="t" l="l"/>
            <a:pathLst>
              <a:path h="7455785" w="4967417">
                <a:moveTo>
                  <a:pt x="0" y="0"/>
                </a:moveTo>
                <a:lnTo>
                  <a:pt x="4967417" y="0"/>
                </a:lnTo>
                <a:lnTo>
                  <a:pt x="4967417" y="7455785"/>
                </a:lnTo>
                <a:lnTo>
                  <a:pt x="0" y="7455785"/>
                </a:lnTo>
                <a:lnTo>
                  <a:pt x="0" y="0"/>
                </a:lnTo>
                <a:close/>
              </a:path>
            </a:pathLst>
          </a:custGeom>
          <a:blipFill>
            <a:blip r:embed="rId4"/>
            <a:stretch>
              <a:fillRect l="0" t="0" r="0" b="0"/>
            </a:stretch>
          </a:blipFill>
        </p:spPr>
      </p:sp>
      <p:sp>
        <p:nvSpPr>
          <p:cNvPr name="AutoShape 13" id="13"/>
          <p:cNvSpPr/>
          <p:nvPr/>
        </p:nvSpPr>
        <p:spPr>
          <a:xfrm>
            <a:off x="10144906" y="3400171"/>
            <a:ext cx="441096" cy="1291488"/>
          </a:xfrm>
          <a:prstGeom prst="line">
            <a:avLst/>
          </a:prstGeom>
          <a:ln cap="flat" w="57150">
            <a:solidFill>
              <a:srgbClr val="000000"/>
            </a:solidFill>
            <a:prstDash val="solid"/>
            <a:headEnd type="none" len="sm" w="sm"/>
            <a:tailEnd type="triangle" len="med" w="lg"/>
          </a:ln>
        </p:spPr>
      </p:sp>
      <p:grpSp>
        <p:nvGrpSpPr>
          <p:cNvPr name="Group 14" id="14"/>
          <p:cNvGrpSpPr/>
          <p:nvPr/>
        </p:nvGrpSpPr>
        <p:grpSpPr>
          <a:xfrm rot="0">
            <a:off x="10411411" y="4691659"/>
            <a:ext cx="349183" cy="175840"/>
            <a:chOff x="0" y="0"/>
            <a:chExt cx="91966" cy="46312"/>
          </a:xfrm>
        </p:grpSpPr>
        <p:sp>
          <p:nvSpPr>
            <p:cNvPr name="Freeform 15" id="15"/>
            <p:cNvSpPr/>
            <p:nvPr/>
          </p:nvSpPr>
          <p:spPr>
            <a:xfrm flipH="false" flipV="false" rot="0">
              <a:off x="0" y="0"/>
              <a:ext cx="91966" cy="46312"/>
            </a:xfrm>
            <a:custGeom>
              <a:avLst/>
              <a:gdLst/>
              <a:ahLst/>
              <a:cxnLst/>
              <a:rect r="r" b="b" t="t" l="l"/>
              <a:pathLst>
                <a:path h="46312" w="91966">
                  <a:moveTo>
                    <a:pt x="0" y="0"/>
                  </a:moveTo>
                  <a:lnTo>
                    <a:pt x="91966" y="0"/>
                  </a:lnTo>
                  <a:lnTo>
                    <a:pt x="91966" y="46312"/>
                  </a:lnTo>
                  <a:lnTo>
                    <a:pt x="0" y="46312"/>
                  </a:lnTo>
                  <a:close/>
                </a:path>
              </a:pathLst>
            </a:custGeom>
            <a:solidFill>
              <a:srgbClr val="000000">
                <a:alpha val="56863"/>
              </a:srgbClr>
            </a:solidFill>
          </p:spPr>
        </p:sp>
        <p:sp>
          <p:nvSpPr>
            <p:cNvPr name="TextBox 16" id="16"/>
            <p:cNvSpPr txBox="true"/>
            <p:nvPr/>
          </p:nvSpPr>
          <p:spPr>
            <a:xfrm>
              <a:off x="0" y="-19050"/>
              <a:ext cx="91966" cy="65362"/>
            </a:xfrm>
            <a:prstGeom prst="rect">
              <a:avLst/>
            </a:prstGeom>
          </p:spPr>
          <p:txBody>
            <a:bodyPr anchor="ctr" rtlCol="false" tIns="50800" lIns="50800" bIns="50800" rIns="50800"/>
            <a:lstStyle/>
            <a:p>
              <a:pPr algn="ctr">
                <a:lnSpc>
                  <a:spcPts val="3000"/>
                </a:lnSpc>
              </a:pPr>
            </a:p>
          </p:txBody>
        </p:sp>
      </p:grpSp>
      <p:sp>
        <p:nvSpPr>
          <p:cNvPr name="TextBox 17" id="17"/>
          <p:cNvSpPr txBox="true"/>
          <p:nvPr/>
        </p:nvSpPr>
        <p:spPr>
          <a:xfrm rot="0">
            <a:off x="1028700" y="2416366"/>
            <a:ext cx="7214042" cy="5368544"/>
          </a:xfrm>
          <a:prstGeom prst="rect">
            <a:avLst/>
          </a:prstGeom>
        </p:spPr>
        <p:txBody>
          <a:bodyPr anchor="t" rtlCol="false" tIns="0" lIns="0" bIns="0" rIns="0">
            <a:spAutoFit/>
          </a:bodyPr>
          <a:lstStyle/>
          <a:p>
            <a:pPr algn="l">
              <a:lnSpc>
                <a:spcPts val="4768"/>
              </a:lnSpc>
            </a:pPr>
            <a:r>
              <a:rPr lang="en-US" sz="3200" b="true">
                <a:solidFill>
                  <a:srgbClr val="000000"/>
                </a:solidFill>
                <a:latin typeface="Inter Medium"/>
                <a:ea typeface="Inter Medium"/>
                <a:cs typeface="Inter Medium"/>
                <a:sym typeface="Inter Medium"/>
              </a:rPr>
              <a:t>Turn the cup upside down and u</a:t>
            </a:r>
            <a:r>
              <a:rPr lang="en-US" b="true" sz="3200">
                <a:solidFill>
                  <a:srgbClr val="000000"/>
                </a:solidFill>
                <a:latin typeface="Inter Medium"/>
                <a:ea typeface="Inter Medium"/>
                <a:cs typeface="Inter Medium"/>
                <a:sym typeface="Inter Medium"/>
              </a:rPr>
              <a:t>se the marker to draw a small rectangle (about 2cm x 1cm) in the center of the bottom of the cup. Use the scissors to cut out the rectangle.</a:t>
            </a:r>
          </a:p>
          <a:p>
            <a:pPr algn="l">
              <a:lnSpc>
                <a:spcPts val="4768"/>
              </a:lnSpc>
            </a:pPr>
          </a:p>
          <a:p>
            <a:pPr algn="l">
              <a:lnSpc>
                <a:spcPts val="4768"/>
              </a:lnSpc>
            </a:pPr>
            <a:r>
              <a:rPr lang="en-US" b="true" sz="3200">
                <a:solidFill>
                  <a:srgbClr val="000000"/>
                </a:solidFill>
                <a:latin typeface="Inter Medium"/>
                <a:ea typeface="Inter Medium"/>
                <a:cs typeface="Inter Medium"/>
                <a:sym typeface="Inter Medium"/>
              </a:rPr>
              <a:t>Take the two straws and cut off about one-third of their length. Keep the shorter section of each straw.</a:t>
            </a:r>
          </a:p>
        </p:txBody>
      </p:sp>
      <p:sp>
        <p:nvSpPr>
          <p:cNvPr name="TextBox 18" id="18"/>
          <p:cNvSpPr txBox="true"/>
          <p:nvPr/>
        </p:nvSpPr>
        <p:spPr>
          <a:xfrm rot="0">
            <a:off x="1028700" y="1000125"/>
            <a:ext cx="10912204"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Build a model of your lungs</a:t>
            </a:r>
          </a:p>
        </p:txBody>
      </p:sp>
      <p:sp>
        <p:nvSpPr>
          <p:cNvPr name="AutoShape 19" id="19"/>
          <p:cNvSpPr/>
          <p:nvPr/>
        </p:nvSpPr>
        <p:spPr>
          <a:xfrm>
            <a:off x="11940904" y="4672609"/>
            <a:ext cx="3771197" cy="0"/>
          </a:xfrm>
          <a:prstGeom prst="line">
            <a:avLst/>
          </a:prstGeom>
          <a:ln cap="flat" w="38100">
            <a:solidFill>
              <a:srgbClr val="000000"/>
            </a:solidFill>
            <a:prstDash val="sysDash"/>
            <a:headEnd type="none" len="sm" w="sm"/>
            <a:tailEnd type="none" len="sm" w="sm"/>
          </a:ln>
        </p:spPr>
      </p:sp>
      <p:sp>
        <p:nvSpPr>
          <p:cNvPr name="TextBox 20" id="20"/>
          <p:cNvSpPr txBox="true"/>
          <p:nvPr/>
        </p:nvSpPr>
        <p:spPr>
          <a:xfrm rot="0">
            <a:off x="14470018" y="3918033"/>
            <a:ext cx="1242083"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cut</a:t>
            </a:r>
          </a:p>
        </p:txBody>
      </p:sp>
      <p:sp>
        <p:nvSpPr>
          <p:cNvPr name="TextBox 21" id="21"/>
          <p:cNvSpPr txBox="true"/>
          <p:nvPr/>
        </p:nvSpPr>
        <p:spPr>
          <a:xfrm rot="0">
            <a:off x="9790370" y="2948384"/>
            <a:ext cx="1242083"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cut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657412" y="669575"/>
            <a:ext cx="2601888" cy="954876"/>
            <a:chOff x="0" y="0"/>
            <a:chExt cx="3469184" cy="1273168"/>
          </a:xfrm>
        </p:grpSpPr>
        <p:sp>
          <p:nvSpPr>
            <p:cNvPr name="Freeform 3" id="3"/>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2"/>
              <a:stretch>
                <a:fillRect l="0" t="0" r="0" b="0"/>
              </a:stretch>
            </a:blipFill>
          </p:spPr>
        </p:sp>
        <p:sp>
          <p:nvSpPr>
            <p:cNvPr name="TextBox 4" id="4"/>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5" id="5"/>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6" id="6"/>
          <p:cNvGrpSpPr/>
          <p:nvPr/>
        </p:nvGrpSpPr>
        <p:grpSpPr>
          <a:xfrm rot="0">
            <a:off x="-56864" y="10069999"/>
            <a:ext cx="18466079" cy="1038225"/>
            <a:chOff x="0" y="0"/>
            <a:chExt cx="4863494" cy="273442"/>
          </a:xfrm>
        </p:grpSpPr>
        <p:sp>
          <p:nvSpPr>
            <p:cNvPr name="Freeform 7" id="7"/>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8" id="8"/>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9" id="9"/>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Freeform 10" id="10"/>
          <p:cNvSpPr/>
          <p:nvPr/>
        </p:nvSpPr>
        <p:spPr>
          <a:xfrm flipH="false" flipV="false" rot="-5304587">
            <a:off x="10912899" y="2738336"/>
            <a:ext cx="4408517" cy="1015734"/>
          </a:xfrm>
          <a:custGeom>
            <a:avLst/>
            <a:gdLst/>
            <a:ahLst/>
            <a:cxnLst/>
            <a:rect r="r" b="b" t="t" l="l"/>
            <a:pathLst>
              <a:path h="1015734" w="4408517">
                <a:moveTo>
                  <a:pt x="0" y="0"/>
                </a:moveTo>
                <a:lnTo>
                  <a:pt x="4408516" y="0"/>
                </a:lnTo>
                <a:lnTo>
                  <a:pt x="4408516" y="1015734"/>
                </a:lnTo>
                <a:lnTo>
                  <a:pt x="0" y="1015734"/>
                </a:lnTo>
                <a:lnTo>
                  <a:pt x="0" y="0"/>
                </a:lnTo>
                <a:close/>
              </a:path>
            </a:pathLst>
          </a:custGeom>
          <a:blipFill>
            <a:blip r:embed="rId3"/>
            <a:stretch>
              <a:fillRect l="0" t="-263129" r="-121897" b="-278525"/>
            </a:stretch>
          </a:blipFill>
        </p:spPr>
      </p:sp>
      <p:sp>
        <p:nvSpPr>
          <p:cNvPr name="Freeform 11" id="11"/>
          <p:cNvSpPr/>
          <p:nvPr/>
        </p:nvSpPr>
        <p:spPr>
          <a:xfrm flipH="false" flipV="false" rot="-7106562">
            <a:off x="10477493" y="2730010"/>
            <a:ext cx="8586394" cy="8586394"/>
          </a:xfrm>
          <a:custGeom>
            <a:avLst/>
            <a:gdLst/>
            <a:ahLst/>
            <a:cxnLst/>
            <a:rect r="r" b="b" t="t" l="l"/>
            <a:pathLst>
              <a:path h="8586394" w="8586394">
                <a:moveTo>
                  <a:pt x="0" y="0"/>
                </a:moveTo>
                <a:lnTo>
                  <a:pt x="8586395" y="0"/>
                </a:lnTo>
                <a:lnTo>
                  <a:pt x="8586395" y="8586395"/>
                </a:lnTo>
                <a:lnTo>
                  <a:pt x="0" y="8586395"/>
                </a:lnTo>
                <a:lnTo>
                  <a:pt x="0" y="0"/>
                </a:lnTo>
                <a:close/>
              </a:path>
            </a:pathLst>
          </a:custGeom>
          <a:blipFill>
            <a:blip r:embed="rId4"/>
            <a:stretch>
              <a:fillRect l="0" t="0" r="0" b="0"/>
            </a:stretch>
          </a:blipFill>
        </p:spPr>
      </p:sp>
      <p:sp>
        <p:nvSpPr>
          <p:cNvPr name="Freeform 12" id="12"/>
          <p:cNvSpPr/>
          <p:nvPr/>
        </p:nvSpPr>
        <p:spPr>
          <a:xfrm flipH="false" flipV="false" rot="-5090660">
            <a:off x="9533829" y="2728393"/>
            <a:ext cx="4323510" cy="996148"/>
          </a:xfrm>
          <a:custGeom>
            <a:avLst/>
            <a:gdLst/>
            <a:ahLst/>
            <a:cxnLst/>
            <a:rect r="r" b="b" t="t" l="l"/>
            <a:pathLst>
              <a:path h="996148" w="4323510">
                <a:moveTo>
                  <a:pt x="0" y="0"/>
                </a:moveTo>
                <a:lnTo>
                  <a:pt x="4323510" y="0"/>
                </a:lnTo>
                <a:lnTo>
                  <a:pt x="4323510" y="996148"/>
                </a:lnTo>
                <a:lnTo>
                  <a:pt x="0" y="996148"/>
                </a:lnTo>
                <a:lnTo>
                  <a:pt x="0" y="0"/>
                </a:lnTo>
                <a:close/>
              </a:path>
            </a:pathLst>
          </a:custGeom>
          <a:blipFill>
            <a:blip r:embed="rId3"/>
            <a:stretch>
              <a:fillRect l="0" t="-263129" r="-121897" b="-278525"/>
            </a:stretch>
          </a:blipFill>
        </p:spPr>
      </p:sp>
      <p:sp>
        <p:nvSpPr>
          <p:cNvPr name="Freeform 13" id="13"/>
          <p:cNvSpPr/>
          <p:nvPr/>
        </p:nvSpPr>
        <p:spPr>
          <a:xfrm flipH="false" flipV="false" rot="5506884">
            <a:off x="6391741" y="5676805"/>
            <a:ext cx="7916838" cy="3505658"/>
          </a:xfrm>
          <a:custGeom>
            <a:avLst/>
            <a:gdLst/>
            <a:ahLst/>
            <a:cxnLst/>
            <a:rect r="r" b="b" t="t" l="l"/>
            <a:pathLst>
              <a:path h="3505658" w="7916838">
                <a:moveTo>
                  <a:pt x="0" y="0"/>
                </a:moveTo>
                <a:lnTo>
                  <a:pt x="7916838" y="0"/>
                </a:lnTo>
                <a:lnTo>
                  <a:pt x="7916838" y="3505658"/>
                </a:lnTo>
                <a:lnTo>
                  <a:pt x="0" y="3505658"/>
                </a:lnTo>
                <a:lnTo>
                  <a:pt x="0" y="0"/>
                </a:lnTo>
                <a:close/>
              </a:path>
            </a:pathLst>
          </a:custGeom>
          <a:blipFill>
            <a:blip r:embed="rId5"/>
            <a:stretch>
              <a:fillRect l="0" t="-125830" r="0" b="0"/>
            </a:stretch>
          </a:blipFill>
        </p:spPr>
      </p:sp>
      <p:sp>
        <p:nvSpPr>
          <p:cNvPr name="AutoShape 14" id="14"/>
          <p:cNvSpPr/>
          <p:nvPr/>
        </p:nvSpPr>
        <p:spPr>
          <a:xfrm flipH="true">
            <a:off x="11463333" y="4925516"/>
            <a:ext cx="232251" cy="1229896"/>
          </a:xfrm>
          <a:prstGeom prst="line">
            <a:avLst/>
          </a:prstGeom>
          <a:ln cap="flat" w="47625">
            <a:solidFill>
              <a:srgbClr val="000000"/>
            </a:solidFill>
            <a:prstDash val="solid"/>
            <a:headEnd type="none" len="sm" w="sm"/>
            <a:tailEnd type="arrow" len="sm" w="med"/>
          </a:ln>
        </p:spPr>
      </p:sp>
      <p:sp>
        <p:nvSpPr>
          <p:cNvPr name="AutoShape 15" id="15"/>
          <p:cNvSpPr/>
          <p:nvPr/>
        </p:nvSpPr>
        <p:spPr>
          <a:xfrm flipH="true">
            <a:off x="13131302" y="4883981"/>
            <a:ext cx="125112" cy="1386210"/>
          </a:xfrm>
          <a:prstGeom prst="line">
            <a:avLst/>
          </a:prstGeom>
          <a:ln cap="flat" w="47625">
            <a:solidFill>
              <a:srgbClr val="000000"/>
            </a:solidFill>
            <a:prstDash val="solid"/>
            <a:headEnd type="none" len="sm" w="sm"/>
            <a:tailEnd type="arrow" len="sm" w="med"/>
          </a:ln>
        </p:spPr>
      </p:sp>
      <p:sp>
        <p:nvSpPr>
          <p:cNvPr name="AutoShape 16" id="16"/>
          <p:cNvSpPr/>
          <p:nvPr/>
        </p:nvSpPr>
        <p:spPr>
          <a:xfrm>
            <a:off x="12251098" y="1203463"/>
            <a:ext cx="754535" cy="0"/>
          </a:xfrm>
          <a:prstGeom prst="line">
            <a:avLst/>
          </a:prstGeom>
          <a:ln cap="flat" w="38100">
            <a:solidFill>
              <a:srgbClr val="000000"/>
            </a:solidFill>
            <a:prstDash val="solid"/>
            <a:headEnd type="arrow" len="sm" w="med"/>
            <a:tailEnd type="arrow" len="sm" w="med"/>
          </a:ln>
        </p:spPr>
      </p:sp>
      <p:sp>
        <p:nvSpPr>
          <p:cNvPr name="TextBox 17" id="17"/>
          <p:cNvSpPr txBox="true"/>
          <p:nvPr/>
        </p:nvSpPr>
        <p:spPr>
          <a:xfrm rot="0">
            <a:off x="1028700" y="2546563"/>
            <a:ext cx="7571072" cy="4655785"/>
          </a:xfrm>
          <a:prstGeom prst="rect">
            <a:avLst/>
          </a:prstGeom>
        </p:spPr>
        <p:txBody>
          <a:bodyPr anchor="t" rtlCol="false" tIns="0" lIns="0" bIns="0" rIns="0">
            <a:spAutoFit/>
          </a:bodyPr>
          <a:lstStyle/>
          <a:p>
            <a:pPr algn="l">
              <a:lnSpc>
                <a:spcPts val="4000"/>
              </a:lnSpc>
            </a:pPr>
            <a:r>
              <a:rPr lang="en-US" sz="3200" b="true">
                <a:solidFill>
                  <a:srgbClr val="000000"/>
                </a:solidFill>
                <a:latin typeface="Inter Medium"/>
                <a:ea typeface="Inter Medium"/>
                <a:cs typeface="Inter Medium"/>
                <a:sym typeface="Inter Medium"/>
              </a:rPr>
              <a:t>Cut off half of the length of the “stem” of each small balloon.</a:t>
            </a:r>
          </a:p>
          <a:p>
            <a:pPr algn="l">
              <a:lnSpc>
                <a:spcPts val="4000"/>
              </a:lnSpc>
            </a:pPr>
          </a:p>
          <a:p>
            <a:pPr algn="l">
              <a:lnSpc>
                <a:spcPts val="4000"/>
              </a:lnSpc>
              <a:spcBef>
                <a:spcPct val="0"/>
              </a:spcBef>
            </a:pPr>
            <a:r>
              <a:rPr lang="en-US" b="true" sz="3200">
                <a:solidFill>
                  <a:srgbClr val="000000"/>
                </a:solidFill>
                <a:latin typeface="Inter Medium"/>
                <a:ea typeface="Inter Medium"/>
                <a:cs typeface="Inter Medium"/>
                <a:sym typeface="Inter Medium"/>
              </a:rPr>
              <a:t>Insert the end of each straw into a small balloon. Tape it securely to seal it.</a:t>
            </a:r>
          </a:p>
          <a:p>
            <a:pPr algn="l">
              <a:lnSpc>
                <a:spcPts val="4000"/>
              </a:lnSpc>
              <a:spcBef>
                <a:spcPct val="0"/>
              </a:spcBef>
            </a:pPr>
            <a:r>
              <a:rPr lang="en-US" b="true" sz="3200">
                <a:solidFill>
                  <a:srgbClr val="000000"/>
                </a:solidFill>
                <a:latin typeface="Inter Medium"/>
                <a:ea typeface="Inter Medium"/>
                <a:cs typeface="Inter Medium"/>
                <a:sym typeface="Inter Medium"/>
              </a:rPr>
              <a:t> </a:t>
            </a:r>
          </a:p>
          <a:p>
            <a:pPr algn="l">
              <a:lnSpc>
                <a:spcPts val="4000"/>
              </a:lnSpc>
              <a:spcBef>
                <a:spcPct val="0"/>
              </a:spcBef>
            </a:pPr>
            <a:r>
              <a:rPr lang="en-US" b="true" sz="3200">
                <a:solidFill>
                  <a:srgbClr val="000000"/>
                </a:solidFill>
                <a:latin typeface="Inter Medium"/>
                <a:ea typeface="Inter Medium"/>
                <a:cs typeface="Inter Medium"/>
                <a:sym typeface="Inter Medium"/>
              </a:rPr>
              <a:t>Align the straws side-by-side and tape the other ends of the straws together.</a:t>
            </a:r>
          </a:p>
        </p:txBody>
      </p:sp>
      <p:sp>
        <p:nvSpPr>
          <p:cNvPr name="TextBox 18" id="18"/>
          <p:cNvSpPr txBox="true"/>
          <p:nvPr/>
        </p:nvSpPr>
        <p:spPr>
          <a:xfrm rot="0">
            <a:off x="10509679" y="1184413"/>
            <a:ext cx="1242083"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tape</a:t>
            </a:r>
          </a:p>
        </p:txBody>
      </p:sp>
      <p:sp>
        <p:nvSpPr>
          <p:cNvPr name="TextBox 19" id="19"/>
          <p:cNvSpPr txBox="true"/>
          <p:nvPr/>
        </p:nvSpPr>
        <p:spPr>
          <a:xfrm rot="0">
            <a:off x="13685999" y="4906466"/>
            <a:ext cx="3448415"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insert and tape</a:t>
            </a:r>
          </a:p>
        </p:txBody>
      </p:sp>
      <p:sp>
        <p:nvSpPr>
          <p:cNvPr name="TextBox 20" id="20"/>
          <p:cNvSpPr txBox="true"/>
          <p:nvPr/>
        </p:nvSpPr>
        <p:spPr>
          <a:xfrm rot="0">
            <a:off x="1028700" y="1095226"/>
            <a:ext cx="6720171"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Model lungs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657412" y="669575"/>
            <a:ext cx="2601888" cy="954876"/>
            <a:chOff x="0" y="0"/>
            <a:chExt cx="3469184" cy="1273168"/>
          </a:xfrm>
        </p:grpSpPr>
        <p:sp>
          <p:nvSpPr>
            <p:cNvPr name="Freeform 3" id="3"/>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2"/>
              <a:stretch>
                <a:fillRect l="0" t="0" r="0" b="0"/>
              </a:stretch>
            </a:blipFill>
          </p:spPr>
        </p:sp>
        <p:sp>
          <p:nvSpPr>
            <p:cNvPr name="TextBox 4" id="4"/>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5" id="5"/>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6" id="6"/>
          <p:cNvGrpSpPr/>
          <p:nvPr/>
        </p:nvGrpSpPr>
        <p:grpSpPr>
          <a:xfrm rot="0">
            <a:off x="-56864" y="10069999"/>
            <a:ext cx="18466079" cy="1038225"/>
            <a:chOff x="0" y="0"/>
            <a:chExt cx="4863494" cy="273442"/>
          </a:xfrm>
        </p:grpSpPr>
        <p:sp>
          <p:nvSpPr>
            <p:cNvPr name="Freeform 7" id="7"/>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8" id="8"/>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grpSp>
        <p:nvGrpSpPr>
          <p:cNvPr name="Group 9" id="9"/>
          <p:cNvGrpSpPr/>
          <p:nvPr/>
        </p:nvGrpSpPr>
        <p:grpSpPr>
          <a:xfrm rot="-318940">
            <a:off x="1040831" y="1935678"/>
            <a:ext cx="5822120" cy="7455071"/>
            <a:chOff x="0" y="0"/>
            <a:chExt cx="7762827" cy="9940094"/>
          </a:xfrm>
        </p:grpSpPr>
        <p:sp>
          <p:nvSpPr>
            <p:cNvPr name="Freeform 10" id="10"/>
            <p:cNvSpPr/>
            <p:nvPr/>
          </p:nvSpPr>
          <p:spPr>
            <a:xfrm flipH="false" flipV="false" rot="-7106562">
              <a:off x="1042244" y="2487705"/>
              <a:ext cx="5706112" cy="5706112"/>
            </a:xfrm>
            <a:custGeom>
              <a:avLst/>
              <a:gdLst/>
              <a:ahLst/>
              <a:cxnLst/>
              <a:rect r="r" b="b" t="t" l="l"/>
              <a:pathLst>
                <a:path h="5706112" w="5706112">
                  <a:moveTo>
                    <a:pt x="0" y="0"/>
                  </a:moveTo>
                  <a:lnTo>
                    <a:pt x="5706112" y="0"/>
                  </a:lnTo>
                  <a:lnTo>
                    <a:pt x="5706112" y="5706112"/>
                  </a:lnTo>
                  <a:lnTo>
                    <a:pt x="0" y="5706112"/>
                  </a:lnTo>
                  <a:lnTo>
                    <a:pt x="0" y="0"/>
                  </a:lnTo>
                  <a:close/>
                </a:path>
              </a:pathLst>
            </a:custGeom>
            <a:blipFill>
              <a:blip r:embed="rId3"/>
              <a:stretch>
                <a:fillRect l="0" t="0" r="0" b="0"/>
              </a:stretch>
            </a:blipFill>
          </p:spPr>
        </p:sp>
        <p:sp>
          <p:nvSpPr>
            <p:cNvPr name="Freeform 11" id="11"/>
            <p:cNvSpPr/>
            <p:nvPr/>
          </p:nvSpPr>
          <p:spPr>
            <a:xfrm flipH="false" flipV="false" rot="5506884">
              <a:off x="-619891" y="4321661"/>
              <a:ext cx="5215364" cy="2309417"/>
            </a:xfrm>
            <a:custGeom>
              <a:avLst/>
              <a:gdLst/>
              <a:ahLst/>
              <a:cxnLst/>
              <a:rect r="r" b="b" t="t" l="l"/>
              <a:pathLst>
                <a:path h="2309417" w="5215364">
                  <a:moveTo>
                    <a:pt x="0" y="0"/>
                  </a:moveTo>
                  <a:lnTo>
                    <a:pt x="5215364" y="0"/>
                  </a:lnTo>
                  <a:lnTo>
                    <a:pt x="5215364" y="2309417"/>
                  </a:lnTo>
                  <a:lnTo>
                    <a:pt x="0" y="2309417"/>
                  </a:lnTo>
                  <a:lnTo>
                    <a:pt x="0" y="0"/>
                  </a:lnTo>
                  <a:close/>
                </a:path>
              </a:pathLst>
            </a:custGeom>
            <a:blipFill>
              <a:blip r:embed="rId4"/>
              <a:stretch>
                <a:fillRect l="0" t="-125830" r="0" b="0"/>
              </a:stretch>
            </a:blipFill>
          </p:spPr>
        </p:sp>
        <p:sp>
          <p:nvSpPr>
            <p:cNvPr name="Freeform 12" id="12"/>
            <p:cNvSpPr/>
            <p:nvPr/>
          </p:nvSpPr>
          <p:spPr>
            <a:xfrm flipH="false" flipV="false" rot="-10481059">
              <a:off x="295967" y="3132210"/>
              <a:ext cx="4665472" cy="6605978"/>
            </a:xfrm>
            <a:custGeom>
              <a:avLst/>
              <a:gdLst/>
              <a:ahLst/>
              <a:cxnLst/>
              <a:rect r="r" b="b" t="t" l="l"/>
              <a:pathLst>
                <a:path h="6605978" w="4665472">
                  <a:moveTo>
                    <a:pt x="0" y="0"/>
                  </a:moveTo>
                  <a:lnTo>
                    <a:pt x="4665472" y="0"/>
                  </a:lnTo>
                  <a:lnTo>
                    <a:pt x="4665472" y="6605977"/>
                  </a:lnTo>
                  <a:lnTo>
                    <a:pt x="0" y="6605977"/>
                  </a:lnTo>
                  <a:lnTo>
                    <a:pt x="0" y="0"/>
                  </a:lnTo>
                  <a:close/>
                </a:path>
              </a:pathLst>
            </a:custGeom>
            <a:blipFill>
              <a:blip r:embed="rId5">
                <a:alphaModFix amt="79000"/>
              </a:blip>
              <a:stretch>
                <a:fillRect l="0" t="0" r="0" b="0"/>
              </a:stretch>
            </a:blipFill>
          </p:spPr>
        </p:sp>
        <p:sp>
          <p:nvSpPr>
            <p:cNvPr name="Freeform 13" id="13"/>
            <p:cNvSpPr/>
            <p:nvPr/>
          </p:nvSpPr>
          <p:spPr>
            <a:xfrm flipH="false" flipV="false" rot="318940">
              <a:off x="2207893" y="3547663"/>
              <a:ext cx="937538" cy="172273"/>
            </a:xfrm>
            <a:custGeom>
              <a:avLst/>
              <a:gdLst/>
              <a:ahLst/>
              <a:cxnLst/>
              <a:rect r="r" b="b" t="t" l="l"/>
              <a:pathLst>
                <a:path h="172273" w="937538">
                  <a:moveTo>
                    <a:pt x="0" y="0"/>
                  </a:moveTo>
                  <a:lnTo>
                    <a:pt x="937538" y="0"/>
                  </a:lnTo>
                  <a:lnTo>
                    <a:pt x="937538" y="172272"/>
                  </a:lnTo>
                  <a:lnTo>
                    <a:pt x="0" y="1722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4948482">
              <a:off x="692204" y="1708620"/>
              <a:ext cx="4299340" cy="990579"/>
            </a:xfrm>
            <a:custGeom>
              <a:avLst/>
              <a:gdLst/>
              <a:ahLst/>
              <a:cxnLst/>
              <a:rect r="r" b="b" t="t" l="l"/>
              <a:pathLst>
                <a:path h="990579" w="4299340">
                  <a:moveTo>
                    <a:pt x="0" y="0"/>
                  </a:moveTo>
                  <a:lnTo>
                    <a:pt x="4299340" y="0"/>
                  </a:lnTo>
                  <a:lnTo>
                    <a:pt x="4299340" y="990580"/>
                  </a:lnTo>
                  <a:lnTo>
                    <a:pt x="0" y="990580"/>
                  </a:lnTo>
                  <a:lnTo>
                    <a:pt x="0" y="0"/>
                  </a:lnTo>
                  <a:close/>
                </a:path>
              </a:pathLst>
            </a:custGeom>
            <a:blipFill>
              <a:blip r:embed="rId8"/>
              <a:stretch>
                <a:fillRect l="0" t="-263129" r="-121897" b="-278525"/>
              </a:stretch>
            </a:blipFill>
          </p:spPr>
        </p:sp>
        <p:sp>
          <p:nvSpPr>
            <p:cNvPr name="Freeform 15" id="15"/>
            <p:cNvSpPr/>
            <p:nvPr/>
          </p:nvSpPr>
          <p:spPr>
            <a:xfrm flipH="false" flipV="false" rot="-5081059">
              <a:off x="314174" y="1691021"/>
              <a:ext cx="4299340" cy="990579"/>
            </a:xfrm>
            <a:custGeom>
              <a:avLst/>
              <a:gdLst/>
              <a:ahLst/>
              <a:cxnLst/>
              <a:rect r="r" b="b" t="t" l="l"/>
              <a:pathLst>
                <a:path h="990579" w="4299340">
                  <a:moveTo>
                    <a:pt x="0" y="0"/>
                  </a:moveTo>
                  <a:lnTo>
                    <a:pt x="4299340" y="0"/>
                  </a:lnTo>
                  <a:lnTo>
                    <a:pt x="4299340" y="990579"/>
                  </a:lnTo>
                  <a:lnTo>
                    <a:pt x="0" y="990579"/>
                  </a:lnTo>
                  <a:lnTo>
                    <a:pt x="0" y="0"/>
                  </a:lnTo>
                  <a:close/>
                </a:path>
              </a:pathLst>
            </a:custGeom>
            <a:blipFill>
              <a:blip r:embed="rId8"/>
              <a:stretch>
                <a:fillRect l="0" t="-263129" r="-121897" b="-278525"/>
              </a:stretch>
            </a:blipFill>
          </p:spPr>
        </p:sp>
      </p:grpSp>
      <p:sp>
        <p:nvSpPr>
          <p:cNvPr name="Freeform 16" id="16"/>
          <p:cNvSpPr/>
          <p:nvPr/>
        </p:nvSpPr>
        <p:spPr>
          <a:xfrm flipH="false" flipV="false" rot="7128900">
            <a:off x="10706712" y="3416653"/>
            <a:ext cx="7254154" cy="4833080"/>
          </a:xfrm>
          <a:custGeom>
            <a:avLst/>
            <a:gdLst/>
            <a:ahLst/>
            <a:cxnLst/>
            <a:rect r="r" b="b" t="t" l="l"/>
            <a:pathLst>
              <a:path h="4833080" w="7254154">
                <a:moveTo>
                  <a:pt x="0" y="0"/>
                </a:moveTo>
                <a:lnTo>
                  <a:pt x="7254154" y="0"/>
                </a:lnTo>
                <a:lnTo>
                  <a:pt x="7254154" y="4833080"/>
                </a:lnTo>
                <a:lnTo>
                  <a:pt x="0" y="4833080"/>
                </a:lnTo>
                <a:lnTo>
                  <a:pt x="0" y="0"/>
                </a:lnTo>
                <a:close/>
              </a:path>
            </a:pathLst>
          </a:custGeom>
          <a:blipFill>
            <a:blip r:embed="rId9"/>
            <a:stretch>
              <a:fillRect l="0" t="0" r="0" b="0"/>
            </a:stretch>
          </a:blipFill>
        </p:spPr>
      </p:sp>
      <p:sp>
        <p:nvSpPr>
          <p:cNvPr name="TextBox 17" id="17"/>
          <p:cNvSpPr txBox="true"/>
          <p:nvPr/>
        </p:nvSpPr>
        <p:spPr>
          <a:xfrm rot="0">
            <a:off x="12433126" y="2387557"/>
            <a:ext cx="1242083"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knot</a:t>
            </a:r>
          </a:p>
        </p:txBody>
      </p:sp>
      <p:sp>
        <p:nvSpPr>
          <p:cNvPr name="AutoShape 18" id="18"/>
          <p:cNvSpPr/>
          <p:nvPr/>
        </p:nvSpPr>
        <p:spPr>
          <a:xfrm>
            <a:off x="12560584" y="7450956"/>
            <a:ext cx="3771197" cy="0"/>
          </a:xfrm>
          <a:prstGeom prst="line">
            <a:avLst/>
          </a:prstGeom>
          <a:ln cap="flat" w="38100">
            <a:solidFill>
              <a:srgbClr val="000000"/>
            </a:solidFill>
            <a:prstDash val="sysDash"/>
            <a:headEnd type="none" len="sm" w="sm"/>
            <a:tailEnd type="none" len="sm" w="sm"/>
          </a:ln>
        </p:spPr>
      </p:sp>
      <p:sp>
        <p:nvSpPr>
          <p:cNvPr name="AutoShape 19" id="19"/>
          <p:cNvSpPr/>
          <p:nvPr/>
        </p:nvSpPr>
        <p:spPr>
          <a:xfrm>
            <a:off x="12930566" y="2905325"/>
            <a:ext cx="744643" cy="270862"/>
          </a:xfrm>
          <a:prstGeom prst="line">
            <a:avLst/>
          </a:prstGeom>
          <a:ln cap="flat" w="38100">
            <a:solidFill>
              <a:srgbClr val="000000"/>
            </a:solidFill>
            <a:prstDash val="solid"/>
            <a:headEnd type="none" len="sm" w="sm"/>
            <a:tailEnd type="arrow" len="sm" w="med"/>
          </a:ln>
        </p:spPr>
      </p:sp>
      <p:sp>
        <p:nvSpPr>
          <p:cNvPr name="Freeform 20" id="20"/>
          <p:cNvSpPr/>
          <p:nvPr/>
        </p:nvSpPr>
        <p:spPr>
          <a:xfrm flipH="false" flipV="false" rot="0">
            <a:off x="15734307" y="2905325"/>
            <a:ext cx="542316" cy="4295575"/>
          </a:xfrm>
          <a:custGeom>
            <a:avLst/>
            <a:gdLst/>
            <a:ahLst/>
            <a:cxnLst/>
            <a:rect r="r" b="b" t="t" l="l"/>
            <a:pathLst>
              <a:path h="4295575" w="542316">
                <a:moveTo>
                  <a:pt x="0" y="0"/>
                </a:moveTo>
                <a:lnTo>
                  <a:pt x="542316" y="0"/>
                </a:lnTo>
                <a:lnTo>
                  <a:pt x="542316" y="4295575"/>
                </a:lnTo>
                <a:lnTo>
                  <a:pt x="0" y="42955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1" id="21"/>
          <p:cNvSpPr txBox="true"/>
          <p:nvPr/>
        </p:nvSpPr>
        <p:spPr>
          <a:xfrm rot="0">
            <a:off x="5477049" y="2387557"/>
            <a:ext cx="6465733" cy="6212900"/>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Turn the cup upside down. Insert the taped end of the straws into the mouth of the cup and through the hole you cut. The two small balloons will be inside the cup and the taped ends of the straws will be poking out the hole. </a:t>
            </a:r>
          </a:p>
          <a:p>
            <a:pPr algn="l">
              <a:lnSpc>
                <a:spcPts val="4000"/>
              </a:lnSpc>
              <a:spcBef>
                <a:spcPct val="0"/>
              </a:spcBef>
            </a:pPr>
          </a:p>
          <a:p>
            <a:pPr algn="l">
              <a:lnSpc>
                <a:spcPts val="4000"/>
              </a:lnSpc>
              <a:spcBef>
                <a:spcPct val="0"/>
              </a:spcBef>
            </a:pPr>
            <a:r>
              <a:rPr lang="en-US" b="true" sz="3200">
                <a:solidFill>
                  <a:srgbClr val="000000"/>
                </a:solidFill>
                <a:latin typeface="Inter Medium"/>
                <a:ea typeface="Inter Medium"/>
                <a:cs typeface="Inter Medium"/>
                <a:sym typeface="Inter Medium"/>
              </a:rPr>
              <a:t>Tie a knot in the large balloon. Cut the balloon at its widest part and keep the part with the knot.</a:t>
            </a:r>
          </a:p>
        </p:txBody>
      </p:sp>
      <p:sp>
        <p:nvSpPr>
          <p:cNvPr name="TextBox 22" id="22"/>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23" id="23"/>
          <p:cNvSpPr txBox="true"/>
          <p:nvPr/>
        </p:nvSpPr>
        <p:spPr>
          <a:xfrm rot="0">
            <a:off x="12433126" y="6834287"/>
            <a:ext cx="1242083"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cut</a:t>
            </a:r>
          </a:p>
        </p:txBody>
      </p:sp>
      <p:sp>
        <p:nvSpPr>
          <p:cNvPr name="TextBox 24" id="24"/>
          <p:cNvSpPr txBox="true"/>
          <p:nvPr/>
        </p:nvSpPr>
        <p:spPr>
          <a:xfrm rot="0">
            <a:off x="16400643" y="3692695"/>
            <a:ext cx="1242083"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keep</a:t>
            </a:r>
          </a:p>
        </p:txBody>
      </p:sp>
      <p:sp>
        <p:nvSpPr>
          <p:cNvPr name="TextBox 25" id="25"/>
          <p:cNvSpPr txBox="true"/>
          <p:nvPr/>
        </p:nvSpPr>
        <p:spPr>
          <a:xfrm rot="0">
            <a:off x="1028700" y="1095226"/>
            <a:ext cx="6720171"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Model lungs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11650897" y="8531464"/>
            <a:ext cx="4307459" cy="1790204"/>
          </a:xfrm>
          <a:custGeom>
            <a:avLst/>
            <a:gdLst/>
            <a:ahLst/>
            <a:cxnLst/>
            <a:rect r="r" b="b" t="t" l="l"/>
            <a:pathLst>
              <a:path h="1790204" w="4307459">
                <a:moveTo>
                  <a:pt x="0" y="0"/>
                </a:moveTo>
                <a:lnTo>
                  <a:pt x="4307459" y="0"/>
                </a:lnTo>
                <a:lnTo>
                  <a:pt x="4307459" y="1790204"/>
                </a:lnTo>
                <a:lnTo>
                  <a:pt x="0" y="1790204"/>
                </a:lnTo>
                <a:lnTo>
                  <a:pt x="0" y="0"/>
                </a:lnTo>
                <a:close/>
              </a:path>
            </a:pathLst>
          </a:custGeom>
          <a:blipFill>
            <a:blip r:embed="rId2"/>
            <a:stretch>
              <a:fillRect l="0" t="0" r="0" b="-260591"/>
            </a:stretch>
          </a:blipFill>
        </p:spPr>
      </p:sp>
      <p:sp>
        <p:nvSpPr>
          <p:cNvPr name="Freeform 3" id="3"/>
          <p:cNvSpPr/>
          <p:nvPr/>
        </p:nvSpPr>
        <p:spPr>
          <a:xfrm flipH="false" flipV="false" rot="-7425502">
            <a:off x="12392659" y="3145977"/>
            <a:ext cx="4279584" cy="4279584"/>
          </a:xfrm>
          <a:custGeom>
            <a:avLst/>
            <a:gdLst/>
            <a:ahLst/>
            <a:cxnLst/>
            <a:rect r="r" b="b" t="t" l="l"/>
            <a:pathLst>
              <a:path h="4279584" w="4279584">
                <a:moveTo>
                  <a:pt x="0" y="0"/>
                </a:moveTo>
                <a:lnTo>
                  <a:pt x="4279584" y="0"/>
                </a:lnTo>
                <a:lnTo>
                  <a:pt x="4279584" y="4279584"/>
                </a:lnTo>
                <a:lnTo>
                  <a:pt x="0" y="4279584"/>
                </a:lnTo>
                <a:lnTo>
                  <a:pt x="0" y="0"/>
                </a:lnTo>
                <a:close/>
              </a:path>
            </a:pathLst>
          </a:custGeom>
          <a:blipFill>
            <a:blip r:embed="rId3"/>
            <a:stretch>
              <a:fillRect l="0" t="0" r="0" b="0"/>
            </a:stretch>
          </a:blipFill>
        </p:spPr>
      </p:sp>
      <p:sp>
        <p:nvSpPr>
          <p:cNvPr name="Freeform 4" id="4"/>
          <p:cNvSpPr/>
          <p:nvPr/>
        </p:nvSpPr>
        <p:spPr>
          <a:xfrm flipH="false" flipV="false" rot="5187943">
            <a:off x="11161633" y="4653544"/>
            <a:ext cx="3911523" cy="1732063"/>
          </a:xfrm>
          <a:custGeom>
            <a:avLst/>
            <a:gdLst/>
            <a:ahLst/>
            <a:cxnLst/>
            <a:rect r="r" b="b" t="t" l="l"/>
            <a:pathLst>
              <a:path h="1732063" w="3911523">
                <a:moveTo>
                  <a:pt x="0" y="0"/>
                </a:moveTo>
                <a:lnTo>
                  <a:pt x="3911523" y="0"/>
                </a:lnTo>
                <a:lnTo>
                  <a:pt x="3911523" y="1732063"/>
                </a:lnTo>
                <a:lnTo>
                  <a:pt x="0" y="1732063"/>
                </a:lnTo>
                <a:lnTo>
                  <a:pt x="0" y="0"/>
                </a:lnTo>
                <a:close/>
              </a:path>
            </a:pathLst>
          </a:custGeom>
          <a:blipFill>
            <a:blip r:embed="rId4"/>
            <a:stretch>
              <a:fillRect l="0" t="-125830" r="0" b="0"/>
            </a:stretch>
          </a:blipFill>
        </p:spPr>
      </p:sp>
      <p:sp>
        <p:nvSpPr>
          <p:cNvPr name="AutoShape 5" id="5"/>
          <p:cNvSpPr/>
          <p:nvPr/>
        </p:nvSpPr>
        <p:spPr>
          <a:xfrm flipH="true">
            <a:off x="14416940" y="3271857"/>
            <a:ext cx="541262" cy="498718"/>
          </a:xfrm>
          <a:prstGeom prst="line">
            <a:avLst/>
          </a:prstGeom>
          <a:ln cap="flat" w="76200">
            <a:solidFill>
              <a:srgbClr val="000000"/>
            </a:solidFill>
            <a:prstDash val="solid"/>
            <a:headEnd type="none" len="sm" w="sm"/>
            <a:tailEnd type="arrow" len="sm" w="med"/>
          </a:ln>
        </p:spPr>
      </p:sp>
      <p:sp>
        <p:nvSpPr>
          <p:cNvPr name="AutoShape 6" id="6"/>
          <p:cNvSpPr/>
          <p:nvPr/>
        </p:nvSpPr>
        <p:spPr>
          <a:xfrm flipH="true">
            <a:off x="15391572" y="7525005"/>
            <a:ext cx="722388" cy="440072"/>
          </a:xfrm>
          <a:prstGeom prst="line">
            <a:avLst/>
          </a:prstGeom>
          <a:ln cap="flat" w="76200">
            <a:solidFill>
              <a:srgbClr val="000000"/>
            </a:solidFill>
            <a:prstDash val="solid"/>
            <a:headEnd type="none" len="sm" w="sm"/>
            <a:tailEnd type="arrow" len="sm" w="med"/>
          </a:ln>
        </p:spPr>
      </p:sp>
      <p:sp>
        <p:nvSpPr>
          <p:cNvPr name="TextBox 7" id="7"/>
          <p:cNvSpPr txBox="true"/>
          <p:nvPr/>
        </p:nvSpPr>
        <p:spPr>
          <a:xfrm rot="0">
            <a:off x="1028700" y="2554937"/>
            <a:ext cx="9685023" cy="670336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Stretch the large balloon over the mouth of the cup, making a lid. It should fit snugly. If needed, secure the balloon with rubber bands or tape to keep it in place. </a:t>
            </a:r>
          </a:p>
          <a:p>
            <a:pPr algn="l">
              <a:lnSpc>
                <a:spcPts val="4000"/>
              </a:lnSpc>
              <a:spcBef>
                <a:spcPct val="0"/>
              </a:spcBef>
            </a:pPr>
          </a:p>
          <a:p>
            <a:pPr algn="l">
              <a:lnSpc>
                <a:spcPts val="4000"/>
              </a:lnSpc>
              <a:spcBef>
                <a:spcPct val="0"/>
              </a:spcBef>
            </a:pPr>
            <a:r>
              <a:rPr lang="en-US" b="true" sz="3200">
                <a:solidFill>
                  <a:srgbClr val="000000"/>
                </a:solidFill>
                <a:latin typeface="Inter Medium"/>
                <a:ea typeface="Inter Medium"/>
                <a:cs typeface="Inter Medium"/>
                <a:sym typeface="Inter Medium"/>
              </a:rPr>
              <a:t>Check for any gaps where the large balloon meets the cup and where the straws exit the cup. </a:t>
            </a:r>
          </a:p>
          <a:p>
            <a:pPr algn="l">
              <a:lnSpc>
                <a:spcPts val="4000"/>
              </a:lnSpc>
              <a:spcBef>
                <a:spcPct val="0"/>
              </a:spcBef>
            </a:pPr>
          </a:p>
          <a:p>
            <a:pPr algn="l">
              <a:lnSpc>
                <a:spcPts val="4000"/>
              </a:lnSpc>
              <a:spcBef>
                <a:spcPct val="0"/>
              </a:spcBef>
            </a:pPr>
            <a:r>
              <a:rPr lang="en-US" b="true" sz="3200">
                <a:solidFill>
                  <a:srgbClr val="000000"/>
                </a:solidFill>
                <a:latin typeface="Inter Medium"/>
                <a:ea typeface="Inter Medium"/>
                <a:cs typeface="Inter Medium"/>
                <a:sym typeface="Inter Medium"/>
              </a:rPr>
              <a:t>Holding the cup upside down, gently pull on the knot on the large balloon. </a:t>
            </a:r>
          </a:p>
          <a:p>
            <a:pPr algn="l">
              <a:lnSpc>
                <a:spcPts val="4000"/>
              </a:lnSpc>
              <a:spcBef>
                <a:spcPct val="0"/>
              </a:spcBef>
            </a:pPr>
            <a:r>
              <a:rPr lang="en-US" b="true" sz="3200">
                <a:solidFill>
                  <a:srgbClr val="000000"/>
                </a:solidFill>
                <a:latin typeface="Inter Medium"/>
                <a:ea typeface="Inter Medium"/>
                <a:cs typeface="Inter Medium"/>
                <a:sym typeface="Inter Medium"/>
              </a:rPr>
              <a:t>Watch the small balloons inflate, just like lungs filling with air!</a:t>
            </a:r>
          </a:p>
          <a:p>
            <a:pPr algn="l">
              <a:lnSpc>
                <a:spcPts val="4000"/>
              </a:lnSpc>
              <a:spcBef>
                <a:spcPct val="0"/>
              </a:spcBef>
            </a:pPr>
          </a:p>
        </p:txBody>
      </p:sp>
      <p:sp>
        <p:nvSpPr>
          <p:cNvPr name="TextBox 8" id="8"/>
          <p:cNvSpPr txBox="true"/>
          <p:nvPr/>
        </p:nvSpPr>
        <p:spPr>
          <a:xfrm rot="0">
            <a:off x="14958201" y="2640345"/>
            <a:ext cx="1756894"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no gaps</a:t>
            </a:r>
          </a:p>
        </p:txBody>
      </p:sp>
      <p:sp>
        <p:nvSpPr>
          <p:cNvPr name="TextBox 9" id="9"/>
          <p:cNvSpPr txBox="true"/>
          <p:nvPr/>
        </p:nvSpPr>
        <p:spPr>
          <a:xfrm rot="0">
            <a:off x="1028700" y="1095226"/>
            <a:ext cx="6720171"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Model lungs</a:t>
            </a:r>
          </a:p>
        </p:txBody>
      </p:sp>
      <p:sp>
        <p:nvSpPr>
          <p:cNvPr name="Freeform 10" id="10"/>
          <p:cNvSpPr/>
          <p:nvPr/>
        </p:nvSpPr>
        <p:spPr>
          <a:xfrm flipH="false" flipV="false" rot="-10800000">
            <a:off x="11978925" y="3770576"/>
            <a:ext cx="3412646" cy="4832065"/>
          </a:xfrm>
          <a:custGeom>
            <a:avLst/>
            <a:gdLst/>
            <a:ahLst/>
            <a:cxnLst/>
            <a:rect r="r" b="b" t="t" l="l"/>
            <a:pathLst>
              <a:path h="4832065" w="3412646">
                <a:moveTo>
                  <a:pt x="0" y="0"/>
                </a:moveTo>
                <a:lnTo>
                  <a:pt x="3412647" y="0"/>
                </a:lnTo>
                <a:lnTo>
                  <a:pt x="3412647" y="4832065"/>
                </a:lnTo>
                <a:lnTo>
                  <a:pt x="0" y="4832065"/>
                </a:lnTo>
                <a:lnTo>
                  <a:pt x="0" y="0"/>
                </a:lnTo>
                <a:close/>
              </a:path>
            </a:pathLst>
          </a:custGeom>
          <a:blipFill>
            <a:blip r:embed="rId5">
              <a:alphaModFix amt="79000"/>
            </a:blip>
            <a:stretch>
              <a:fillRect l="0" t="0" r="0" b="0"/>
            </a:stretch>
          </a:blipFill>
        </p:spPr>
      </p:sp>
      <p:grpSp>
        <p:nvGrpSpPr>
          <p:cNvPr name="Group 11" id="11"/>
          <p:cNvGrpSpPr/>
          <p:nvPr/>
        </p:nvGrpSpPr>
        <p:grpSpPr>
          <a:xfrm rot="-10800000">
            <a:off x="12096662" y="8315286"/>
            <a:ext cx="3141710" cy="432355"/>
            <a:chOff x="0" y="0"/>
            <a:chExt cx="653387" cy="89918"/>
          </a:xfrm>
        </p:grpSpPr>
        <p:sp>
          <p:nvSpPr>
            <p:cNvPr name="Freeform 12" id="12"/>
            <p:cNvSpPr/>
            <p:nvPr/>
          </p:nvSpPr>
          <p:spPr>
            <a:xfrm flipH="false" flipV="false" rot="0">
              <a:off x="0" y="0"/>
              <a:ext cx="653387" cy="89918"/>
            </a:xfrm>
            <a:custGeom>
              <a:avLst/>
              <a:gdLst/>
              <a:ahLst/>
              <a:cxnLst/>
              <a:rect r="r" b="b" t="t" l="l"/>
              <a:pathLst>
                <a:path h="89918" w="653387">
                  <a:moveTo>
                    <a:pt x="653387" y="59407"/>
                  </a:moveTo>
                  <a:cubicBezTo>
                    <a:pt x="653387" y="73843"/>
                    <a:pt x="507122" y="89918"/>
                    <a:pt x="326694" y="89918"/>
                  </a:cubicBezTo>
                  <a:cubicBezTo>
                    <a:pt x="146266" y="89918"/>
                    <a:pt x="0" y="73843"/>
                    <a:pt x="0" y="59407"/>
                  </a:cubicBezTo>
                  <a:cubicBezTo>
                    <a:pt x="0" y="20626"/>
                    <a:pt x="326694" y="0"/>
                    <a:pt x="326694" y="0"/>
                  </a:cubicBezTo>
                  <a:cubicBezTo>
                    <a:pt x="326694" y="0"/>
                    <a:pt x="653387" y="19580"/>
                    <a:pt x="653387" y="59407"/>
                  </a:cubicBezTo>
                  <a:close/>
                </a:path>
              </a:pathLst>
            </a:custGeom>
            <a:solidFill>
              <a:srgbClr val="007AA9"/>
            </a:solidFill>
          </p:spPr>
        </p:sp>
        <p:sp>
          <p:nvSpPr>
            <p:cNvPr name="TextBox 13" id="13"/>
            <p:cNvSpPr txBox="true"/>
            <p:nvPr/>
          </p:nvSpPr>
          <p:spPr>
            <a:xfrm>
              <a:off x="0" y="9049"/>
              <a:ext cx="653387" cy="80868"/>
            </a:xfrm>
            <a:prstGeom prst="rect">
              <a:avLst/>
            </a:prstGeom>
          </p:spPr>
          <p:txBody>
            <a:bodyPr anchor="ctr" rtlCol="false" tIns="50800" lIns="50800" bIns="50800" rIns="50800"/>
            <a:lstStyle/>
            <a:p>
              <a:pPr algn="ctr">
                <a:lnSpc>
                  <a:spcPts val="3000"/>
                </a:lnSpc>
              </a:pPr>
            </a:p>
          </p:txBody>
        </p:sp>
      </p:grpSp>
      <p:grpSp>
        <p:nvGrpSpPr>
          <p:cNvPr name="Group 14" id="14"/>
          <p:cNvGrpSpPr/>
          <p:nvPr/>
        </p:nvGrpSpPr>
        <p:grpSpPr>
          <a:xfrm rot="0">
            <a:off x="12096662" y="8242536"/>
            <a:ext cx="3141710" cy="201338"/>
            <a:chOff x="0" y="0"/>
            <a:chExt cx="827446" cy="53027"/>
          </a:xfrm>
        </p:grpSpPr>
        <p:sp>
          <p:nvSpPr>
            <p:cNvPr name="Freeform 15" id="15"/>
            <p:cNvSpPr/>
            <p:nvPr/>
          </p:nvSpPr>
          <p:spPr>
            <a:xfrm flipH="false" flipV="false" rot="0">
              <a:off x="0" y="0"/>
              <a:ext cx="827446" cy="53027"/>
            </a:xfrm>
            <a:custGeom>
              <a:avLst/>
              <a:gdLst/>
              <a:ahLst/>
              <a:cxnLst/>
              <a:rect r="r" b="b" t="t" l="l"/>
              <a:pathLst>
                <a:path h="53027" w="827446">
                  <a:moveTo>
                    <a:pt x="0" y="0"/>
                  </a:moveTo>
                  <a:lnTo>
                    <a:pt x="827446" y="0"/>
                  </a:lnTo>
                  <a:lnTo>
                    <a:pt x="827446" y="53027"/>
                  </a:lnTo>
                  <a:lnTo>
                    <a:pt x="0" y="53027"/>
                  </a:lnTo>
                  <a:close/>
                </a:path>
              </a:pathLst>
            </a:custGeom>
            <a:solidFill>
              <a:srgbClr val="007AA9"/>
            </a:solidFill>
          </p:spPr>
        </p:sp>
        <p:sp>
          <p:nvSpPr>
            <p:cNvPr name="TextBox 16" id="16"/>
            <p:cNvSpPr txBox="true"/>
            <p:nvPr/>
          </p:nvSpPr>
          <p:spPr>
            <a:xfrm>
              <a:off x="0" y="-19050"/>
              <a:ext cx="827446" cy="72077"/>
            </a:xfrm>
            <a:prstGeom prst="rect">
              <a:avLst/>
            </a:prstGeom>
          </p:spPr>
          <p:txBody>
            <a:bodyPr anchor="ctr" rtlCol="false" tIns="50800" lIns="50800" bIns="50800" rIns="50800"/>
            <a:lstStyle/>
            <a:p>
              <a:pPr algn="ctr">
                <a:lnSpc>
                  <a:spcPts val="3000"/>
                </a:lnSpc>
              </a:pPr>
            </a:p>
          </p:txBody>
        </p:sp>
      </p:grpSp>
      <p:sp>
        <p:nvSpPr>
          <p:cNvPr name="Freeform 17" id="17"/>
          <p:cNvSpPr/>
          <p:nvPr/>
        </p:nvSpPr>
        <p:spPr>
          <a:xfrm flipH="false" flipV="false" rot="0">
            <a:off x="13315940" y="4043172"/>
            <a:ext cx="786403" cy="144501"/>
          </a:xfrm>
          <a:custGeom>
            <a:avLst/>
            <a:gdLst/>
            <a:ahLst/>
            <a:cxnLst/>
            <a:rect r="r" b="b" t="t" l="l"/>
            <a:pathLst>
              <a:path h="144501" w="786403">
                <a:moveTo>
                  <a:pt x="0" y="0"/>
                </a:moveTo>
                <a:lnTo>
                  <a:pt x="786403" y="0"/>
                </a:lnTo>
                <a:lnTo>
                  <a:pt x="786403" y="144501"/>
                </a:lnTo>
                <a:lnTo>
                  <a:pt x="0" y="1445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8" id="18"/>
          <p:cNvGrpSpPr/>
          <p:nvPr/>
        </p:nvGrpSpPr>
        <p:grpSpPr>
          <a:xfrm rot="0">
            <a:off x="13117395" y="1368487"/>
            <a:ext cx="1088346" cy="3250752"/>
            <a:chOff x="0" y="0"/>
            <a:chExt cx="1451127" cy="4334336"/>
          </a:xfrm>
        </p:grpSpPr>
        <p:sp>
          <p:nvSpPr>
            <p:cNvPr name="Freeform 19" id="19"/>
            <p:cNvSpPr/>
            <p:nvPr/>
          </p:nvSpPr>
          <p:spPr>
            <a:xfrm flipH="false" flipV="false" rot="-5267423">
              <a:off x="-1276346" y="1671878"/>
              <a:ext cx="4299340" cy="990579"/>
            </a:xfrm>
            <a:custGeom>
              <a:avLst/>
              <a:gdLst/>
              <a:ahLst/>
              <a:cxnLst/>
              <a:rect r="r" b="b" t="t" l="l"/>
              <a:pathLst>
                <a:path h="990579" w="4299340">
                  <a:moveTo>
                    <a:pt x="0" y="0"/>
                  </a:moveTo>
                  <a:lnTo>
                    <a:pt x="4299340" y="0"/>
                  </a:lnTo>
                  <a:lnTo>
                    <a:pt x="4299340" y="990580"/>
                  </a:lnTo>
                  <a:lnTo>
                    <a:pt x="0" y="990580"/>
                  </a:lnTo>
                  <a:lnTo>
                    <a:pt x="0" y="0"/>
                  </a:lnTo>
                  <a:close/>
                </a:path>
              </a:pathLst>
            </a:custGeom>
            <a:blipFill>
              <a:blip r:embed="rId8"/>
              <a:stretch>
                <a:fillRect l="0" t="-263129" r="-121897" b="-278525"/>
              </a:stretch>
            </a:blipFill>
          </p:spPr>
        </p:sp>
        <p:sp>
          <p:nvSpPr>
            <p:cNvPr name="Freeform 20" id="20"/>
            <p:cNvSpPr/>
            <p:nvPr/>
          </p:nvSpPr>
          <p:spPr>
            <a:xfrm flipH="false" flipV="false" rot="-5400000">
              <a:off x="-1654380" y="1689376"/>
              <a:ext cx="4299340" cy="990579"/>
            </a:xfrm>
            <a:custGeom>
              <a:avLst/>
              <a:gdLst/>
              <a:ahLst/>
              <a:cxnLst/>
              <a:rect r="r" b="b" t="t" l="l"/>
              <a:pathLst>
                <a:path h="990579" w="4299340">
                  <a:moveTo>
                    <a:pt x="0" y="0"/>
                  </a:moveTo>
                  <a:lnTo>
                    <a:pt x="4299340" y="0"/>
                  </a:lnTo>
                  <a:lnTo>
                    <a:pt x="4299340" y="990579"/>
                  </a:lnTo>
                  <a:lnTo>
                    <a:pt x="0" y="990579"/>
                  </a:lnTo>
                  <a:lnTo>
                    <a:pt x="0" y="0"/>
                  </a:lnTo>
                  <a:close/>
                </a:path>
              </a:pathLst>
            </a:custGeom>
            <a:blipFill>
              <a:blip r:embed="rId8"/>
              <a:stretch>
                <a:fillRect l="0" t="-263129" r="-121897" b="-278525"/>
              </a:stretch>
            </a:blipFill>
          </p:spPr>
        </p:sp>
      </p:grpSp>
      <p:grpSp>
        <p:nvGrpSpPr>
          <p:cNvPr name="Group 21" id="21"/>
          <p:cNvGrpSpPr/>
          <p:nvPr/>
        </p:nvGrpSpPr>
        <p:grpSpPr>
          <a:xfrm rot="0">
            <a:off x="13389027" y="1449468"/>
            <a:ext cx="713316" cy="706312"/>
            <a:chOff x="0" y="0"/>
            <a:chExt cx="951087" cy="941750"/>
          </a:xfrm>
        </p:grpSpPr>
        <p:grpSp>
          <p:nvGrpSpPr>
            <p:cNvPr name="Group 22" id="22"/>
            <p:cNvGrpSpPr/>
            <p:nvPr/>
          </p:nvGrpSpPr>
          <p:grpSpPr>
            <a:xfrm rot="0">
              <a:off x="0" y="0"/>
              <a:ext cx="951087" cy="621666"/>
              <a:chOff x="0" y="0"/>
              <a:chExt cx="187869" cy="122798"/>
            </a:xfrm>
          </p:grpSpPr>
          <p:sp>
            <p:nvSpPr>
              <p:cNvPr name="Freeform 23" id="23"/>
              <p:cNvSpPr/>
              <p:nvPr/>
            </p:nvSpPr>
            <p:spPr>
              <a:xfrm flipH="false" flipV="false" rot="0">
                <a:off x="0" y="0"/>
                <a:ext cx="187869" cy="122798"/>
              </a:xfrm>
              <a:custGeom>
                <a:avLst/>
                <a:gdLst/>
                <a:ahLst/>
                <a:cxnLst/>
                <a:rect r="r" b="b" t="t" l="l"/>
                <a:pathLst>
                  <a:path h="122798" w="187869">
                    <a:moveTo>
                      <a:pt x="0" y="0"/>
                    </a:moveTo>
                    <a:lnTo>
                      <a:pt x="187869" y="0"/>
                    </a:lnTo>
                    <a:lnTo>
                      <a:pt x="187869" y="122798"/>
                    </a:lnTo>
                    <a:lnTo>
                      <a:pt x="0" y="122798"/>
                    </a:lnTo>
                    <a:close/>
                  </a:path>
                </a:pathLst>
              </a:custGeom>
              <a:solidFill>
                <a:srgbClr val="D9D9D9">
                  <a:alpha val="80784"/>
                </a:srgbClr>
              </a:solidFill>
            </p:spPr>
          </p:sp>
          <p:sp>
            <p:nvSpPr>
              <p:cNvPr name="TextBox 24" id="24"/>
              <p:cNvSpPr txBox="true"/>
              <p:nvPr/>
            </p:nvSpPr>
            <p:spPr>
              <a:xfrm>
                <a:off x="0" y="-19050"/>
                <a:ext cx="187869" cy="141848"/>
              </a:xfrm>
              <a:prstGeom prst="rect">
                <a:avLst/>
              </a:prstGeom>
            </p:spPr>
            <p:txBody>
              <a:bodyPr anchor="ctr" rtlCol="false" tIns="50800" lIns="50800" bIns="50800" rIns="50800"/>
              <a:lstStyle/>
              <a:p>
                <a:pPr algn="ctr">
                  <a:lnSpc>
                    <a:spcPts val="3000"/>
                  </a:lnSpc>
                </a:pPr>
              </a:p>
            </p:txBody>
          </p:sp>
        </p:grpSp>
        <p:grpSp>
          <p:nvGrpSpPr>
            <p:cNvPr name="Group 25" id="25"/>
            <p:cNvGrpSpPr/>
            <p:nvPr/>
          </p:nvGrpSpPr>
          <p:grpSpPr>
            <a:xfrm rot="740768">
              <a:off x="193065" y="267121"/>
              <a:ext cx="701273" cy="606672"/>
              <a:chOff x="0" y="0"/>
              <a:chExt cx="138523" cy="119836"/>
            </a:xfrm>
          </p:grpSpPr>
          <p:sp>
            <p:nvSpPr>
              <p:cNvPr name="Freeform 26" id="26"/>
              <p:cNvSpPr/>
              <p:nvPr/>
            </p:nvSpPr>
            <p:spPr>
              <a:xfrm flipH="false" flipV="false" rot="0">
                <a:off x="0" y="0"/>
                <a:ext cx="138523" cy="119836"/>
              </a:xfrm>
              <a:custGeom>
                <a:avLst/>
                <a:gdLst/>
                <a:ahLst/>
                <a:cxnLst/>
                <a:rect r="r" b="b" t="t" l="l"/>
                <a:pathLst>
                  <a:path h="119836" w="138523">
                    <a:moveTo>
                      <a:pt x="0" y="0"/>
                    </a:moveTo>
                    <a:lnTo>
                      <a:pt x="138523" y="0"/>
                    </a:lnTo>
                    <a:lnTo>
                      <a:pt x="138523" y="119836"/>
                    </a:lnTo>
                    <a:lnTo>
                      <a:pt x="0" y="119836"/>
                    </a:lnTo>
                    <a:close/>
                  </a:path>
                </a:pathLst>
              </a:custGeom>
              <a:solidFill>
                <a:srgbClr val="D9D9D9">
                  <a:alpha val="80784"/>
                </a:srgbClr>
              </a:solidFill>
            </p:spPr>
          </p:sp>
          <p:sp>
            <p:nvSpPr>
              <p:cNvPr name="TextBox 27" id="27"/>
              <p:cNvSpPr txBox="true"/>
              <p:nvPr/>
            </p:nvSpPr>
            <p:spPr>
              <a:xfrm>
                <a:off x="0" y="-19050"/>
                <a:ext cx="138523" cy="138886"/>
              </a:xfrm>
              <a:prstGeom prst="rect">
                <a:avLst/>
              </a:prstGeom>
            </p:spPr>
            <p:txBody>
              <a:bodyPr anchor="ctr" rtlCol="false" tIns="50800" lIns="50800" bIns="50800" rIns="50800"/>
              <a:lstStyle/>
              <a:p>
                <a:pPr algn="ctr">
                  <a:lnSpc>
                    <a:spcPts val="3000"/>
                  </a:lnSpc>
                </a:pPr>
              </a:p>
            </p:txBody>
          </p:sp>
        </p:grpSp>
      </p:grpSp>
      <p:grpSp>
        <p:nvGrpSpPr>
          <p:cNvPr name="Group 28" id="28"/>
          <p:cNvGrpSpPr/>
          <p:nvPr/>
        </p:nvGrpSpPr>
        <p:grpSpPr>
          <a:xfrm rot="-98314">
            <a:off x="13390691" y="1812599"/>
            <a:ext cx="704717" cy="495132"/>
            <a:chOff x="0" y="0"/>
            <a:chExt cx="185604" cy="130405"/>
          </a:xfrm>
        </p:grpSpPr>
        <p:sp>
          <p:nvSpPr>
            <p:cNvPr name="Freeform 29" id="29"/>
            <p:cNvSpPr/>
            <p:nvPr/>
          </p:nvSpPr>
          <p:spPr>
            <a:xfrm flipH="false" flipV="false" rot="0">
              <a:off x="0" y="0"/>
              <a:ext cx="185604" cy="130405"/>
            </a:xfrm>
            <a:custGeom>
              <a:avLst/>
              <a:gdLst/>
              <a:ahLst/>
              <a:cxnLst/>
              <a:rect r="r" b="b" t="t" l="l"/>
              <a:pathLst>
                <a:path h="130405" w="185604">
                  <a:moveTo>
                    <a:pt x="0" y="0"/>
                  </a:moveTo>
                  <a:lnTo>
                    <a:pt x="185604" y="0"/>
                  </a:lnTo>
                  <a:lnTo>
                    <a:pt x="185604" y="130405"/>
                  </a:lnTo>
                  <a:lnTo>
                    <a:pt x="0" y="130405"/>
                  </a:lnTo>
                  <a:close/>
                </a:path>
              </a:pathLst>
            </a:custGeom>
            <a:solidFill>
              <a:srgbClr val="D9D9D9">
                <a:alpha val="80784"/>
              </a:srgbClr>
            </a:solidFill>
          </p:spPr>
        </p:sp>
        <p:sp>
          <p:nvSpPr>
            <p:cNvPr name="TextBox 30" id="30"/>
            <p:cNvSpPr txBox="true"/>
            <p:nvPr/>
          </p:nvSpPr>
          <p:spPr>
            <a:xfrm>
              <a:off x="0" y="-19050"/>
              <a:ext cx="185604" cy="149455"/>
            </a:xfrm>
            <a:prstGeom prst="rect">
              <a:avLst/>
            </a:prstGeom>
          </p:spPr>
          <p:txBody>
            <a:bodyPr anchor="ctr" rtlCol="false" tIns="50800" lIns="50800" bIns="50800" rIns="50800"/>
            <a:lstStyle/>
            <a:p>
              <a:pPr algn="ctr">
                <a:lnSpc>
                  <a:spcPts val="3000"/>
                </a:lnSpc>
              </a:pPr>
            </a:p>
          </p:txBody>
        </p:sp>
      </p:grpSp>
      <p:grpSp>
        <p:nvGrpSpPr>
          <p:cNvPr name="Group 31" id="31"/>
          <p:cNvGrpSpPr/>
          <p:nvPr/>
        </p:nvGrpSpPr>
        <p:grpSpPr>
          <a:xfrm rot="0">
            <a:off x="14657412" y="669575"/>
            <a:ext cx="2601888" cy="954876"/>
            <a:chOff x="0" y="0"/>
            <a:chExt cx="3469184" cy="1273168"/>
          </a:xfrm>
        </p:grpSpPr>
        <p:sp>
          <p:nvSpPr>
            <p:cNvPr name="Freeform 32" id="32"/>
            <p:cNvSpPr/>
            <p:nvPr/>
          </p:nvSpPr>
          <p:spPr>
            <a:xfrm flipH="false" flipV="false" rot="0">
              <a:off x="0" y="607284"/>
              <a:ext cx="3422101" cy="665884"/>
            </a:xfrm>
            <a:custGeom>
              <a:avLst/>
              <a:gdLst/>
              <a:ahLst/>
              <a:cxnLst/>
              <a:rect r="r" b="b" t="t" l="l"/>
              <a:pathLst>
                <a:path h="665884" w="3422101">
                  <a:moveTo>
                    <a:pt x="0" y="0"/>
                  </a:moveTo>
                  <a:lnTo>
                    <a:pt x="3422101" y="0"/>
                  </a:lnTo>
                  <a:lnTo>
                    <a:pt x="3422101" y="665884"/>
                  </a:lnTo>
                  <a:lnTo>
                    <a:pt x="0" y="665884"/>
                  </a:lnTo>
                  <a:lnTo>
                    <a:pt x="0" y="0"/>
                  </a:lnTo>
                  <a:close/>
                </a:path>
              </a:pathLst>
            </a:custGeom>
            <a:blipFill>
              <a:blip r:embed="rId9"/>
              <a:stretch>
                <a:fillRect l="0" t="0" r="0" b="0"/>
              </a:stretch>
            </a:blipFill>
          </p:spPr>
        </p:sp>
        <p:sp>
          <p:nvSpPr>
            <p:cNvPr name="TextBox 33" id="33"/>
            <p:cNvSpPr txBox="true"/>
            <p:nvPr/>
          </p:nvSpPr>
          <p:spPr>
            <a:xfrm rot="0">
              <a:off x="0" y="-38100"/>
              <a:ext cx="3469184" cy="396240"/>
            </a:xfrm>
            <a:prstGeom prst="rect">
              <a:avLst/>
            </a:prstGeom>
          </p:spPr>
          <p:txBody>
            <a:bodyPr anchor="t" rtlCol="false" tIns="0" lIns="0" bIns="0" rIns="0">
              <a:spAutoFit/>
            </a:bodyPr>
            <a:lstStyle/>
            <a:p>
              <a:pPr algn="ctr">
                <a:lnSpc>
                  <a:spcPts val="2520"/>
                </a:lnSpc>
                <a:spcBef>
                  <a:spcPct val="0"/>
                </a:spcBef>
              </a:pPr>
              <a:r>
                <a:rPr lang="en-US" sz="1800" spc="118">
                  <a:solidFill>
                    <a:srgbClr val="000000"/>
                  </a:solidFill>
                  <a:latin typeface="Inter"/>
                  <a:ea typeface="Inter"/>
                  <a:cs typeface="Inter"/>
                  <a:sym typeface="Inter"/>
                </a:rPr>
                <a:t>LUNGS ARE FOR LIFE</a:t>
              </a:r>
            </a:p>
          </p:txBody>
        </p:sp>
        <p:sp>
          <p:nvSpPr>
            <p:cNvPr name="AutoShape 34" id="34"/>
            <p:cNvSpPr/>
            <p:nvPr/>
          </p:nvSpPr>
          <p:spPr>
            <a:xfrm>
              <a:off x="0" y="460195"/>
              <a:ext cx="3422101" cy="0"/>
            </a:xfrm>
            <a:prstGeom prst="line">
              <a:avLst/>
            </a:prstGeom>
            <a:ln cap="flat" w="12700">
              <a:solidFill>
                <a:srgbClr val="000000"/>
              </a:solidFill>
              <a:prstDash val="solid"/>
              <a:headEnd type="none" len="sm" w="sm"/>
              <a:tailEnd type="none" len="sm" w="sm"/>
            </a:ln>
          </p:spPr>
        </p:sp>
      </p:grpSp>
      <p:grpSp>
        <p:nvGrpSpPr>
          <p:cNvPr name="Group 35" id="35"/>
          <p:cNvGrpSpPr/>
          <p:nvPr/>
        </p:nvGrpSpPr>
        <p:grpSpPr>
          <a:xfrm rot="0">
            <a:off x="-56864" y="10069999"/>
            <a:ext cx="18466079" cy="1038225"/>
            <a:chOff x="0" y="0"/>
            <a:chExt cx="4863494" cy="273442"/>
          </a:xfrm>
        </p:grpSpPr>
        <p:sp>
          <p:nvSpPr>
            <p:cNvPr name="Freeform 36" id="36"/>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37" id="37"/>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38" id="38"/>
          <p:cNvSpPr txBox="true"/>
          <p:nvPr/>
        </p:nvSpPr>
        <p:spPr>
          <a:xfrm rot="0">
            <a:off x="951248" y="9725512"/>
            <a:ext cx="12305166" cy="165100"/>
          </a:xfrm>
          <a:prstGeom prst="rect">
            <a:avLst/>
          </a:prstGeom>
        </p:spPr>
        <p:txBody>
          <a:bodyPr anchor="t" rtlCol="false" tIns="0" lIns="0" bIns="0" rIns="0">
            <a:spAutoFit/>
          </a:bodyPr>
          <a:lstStyle/>
          <a:p>
            <a:pPr algn="l">
              <a:lnSpc>
                <a:spcPts val="1399"/>
              </a:lnSpc>
              <a:spcBef>
                <a:spcPct val="0"/>
              </a:spcBef>
            </a:pPr>
            <a:r>
              <a:rPr lang="en-US" sz="999">
                <a:solidFill>
                  <a:srgbClr val="000000"/>
                </a:solidFill>
                <a:latin typeface="Inter"/>
                <a:ea typeface="Inter"/>
                <a:cs typeface="Inter"/>
                <a:sym typeface="Inter"/>
              </a:rPr>
              <a:t>Lungs are for Life is copyright of the Canadian Lung Association. Reproduction for educational, non-commercial purposes only.</a:t>
            </a:r>
          </a:p>
        </p:txBody>
      </p:sp>
      <p:sp>
        <p:nvSpPr>
          <p:cNvPr name="TextBox 39" id="39"/>
          <p:cNvSpPr txBox="true"/>
          <p:nvPr/>
        </p:nvSpPr>
        <p:spPr>
          <a:xfrm rot="0">
            <a:off x="15502406" y="6821911"/>
            <a:ext cx="1756894"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no gaps</a:t>
            </a:r>
          </a:p>
        </p:txBody>
      </p:sp>
      <p:sp>
        <p:nvSpPr>
          <p:cNvPr name="AutoShape 40" id="40"/>
          <p:cNvSpPr/>
          <p:nvPr/>
        </p:nvSpPr>
        <p:spPr>
          <a:xfrm flipH="true">
            <a:off x="14146701" y="9050076"/>
            <a:ext cx="20954" cy="766469"/>
          </a:xfrm>
          <a:prstGeom prst="line">
            <a:avLst/>
          </a:prstGeom>
          <a:ln cap="flat" w="76200">
            <a:solidFill>
              <a:srgbClr val="000000"/>
            </a:solidFill>
            <a:prstDash val="solid"/>
            <a:headEnd type="none" len="sm" w="sm"/>
            <a:tailEnd type="arrow" len="sm" w="med"/>
          </a:ln>
        </p:spPr>
      </p:sp>
      <p:sp>
        <p:nvSpPr>
          <p:cNvPr name="TextBox 41" id="41"/>
          <p:cNvSpPr txBox="true"/>
          <p:nvPr/>
        </p:nvSpPr>
        <p:spPr>
          <a:xfrm rot="0">
            <a:off x="14513125" y="9024281"/>
            <a:ext cx="1756894" cy="51776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pull</a:t>
            </a:r>
          </a:p>
        </p:txBody>
      </p:sp>
      <p:sp>
        <p:nvSpPr>
          <p:cNvPr name="AutoShape 42" id="42"/>
          <p:cNvSpPr/>
          <p:nvPr/>
        </p:nvSpPr>
        <p:spPr>
          <a:xfrm flipH="true">
            <a:off x="13421842" y="9043331"/>
            <a:ext cx="20954" cy="766469"/>
          </a:xfrm>
          <a:prstGeom prst="line">
            <a:avLst/>
          </a:prstGeom>
          <a:ln cap="flat" w="76200">
            <a:solidFill>
              <a:srgbClr val="000000"/>
            </a:solidFill>
            <a:prstDash val="solid"/>
            <a:headEnd type="none" len="sm" w="sm"/>
            <a:tailEnd type="arrow" len="sm" w="med"/>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DAGyHXqqsUA</dc:identifier>
  <dcterms:modified xsi:type="dcterms:W3CDTF">2011-08-01T06:04:30Z</dcterms:modified>
  <cp:revision>1</cp:revision>
  <dc:title>The Respiratory System</dc:title>
</cp:coreProperties>
</file>