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Lst>
  <p:sldSz cx="18288000" cy="10287000"/>
  <p:notesSz cx="6858000" cy="9144000"/>
  <p:embeddedFontLst>
    <p:embeddedFont>
      <p:font typeface="Inter Medium" charset="1" panose="02000503000000020004"/>
      <p:regular r:id="rId8"/>
    </p:embeddedFont>
    <p:embeddedFont>
      <p:font typeface="Inter Bold" charset="1" panose="020B0802030000000004"/>
      <p:regular r:id="rId9"/>
    </p:embeddedFont>
    <p:embeddedFont>
      <p:font typeface="Inter" charset="1" panose="020B0502030000000004"/>
      <p:regular r:id="rId1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fonts/font10.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fonts/font8.fntdata" Type="http://schemas.openxmlformats.org/officeDocument/2006/relationships/font"/><Relationship Id="rId9" Target="fonts/font9.fntdata" Type="http://schemas.openxmlformats.org/officeDocument/2006/relationships/font"/></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2.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2197176" y="1630909"/>
            <a:ext cx="5326695" cy="4367890"/>
          </a:xfrm>
          <a:custGeom>
            <a:avLst/>
            <a:gdLst/>
            <a:ahLst/>
            <a:cxnLst/>
            <a:rect r="r" b="b" t="t" l="l"/>
            <a:pathLst>
              <a:path h="4367890" w="5326695">
                <a:moveTo>
                  <a:pt x="0" y="0"/>
                </a:moveTo>
                <a:lnTo>
                  <a:pt x="5326696" y="0"/>
                </a:lnTo>
                <a:lnTo>
                  <a:pt x="5326696" y="4367890"/>
                </a:lnTo>
                <a:lnTo>
                  <a:pt x="0" y="4367890"/>
                </a:lnTo>
                <a:lnTo>
                  <a:pt x="0" y="0"/>
                </a:lnTo>
                <a:close/>
              </a:path>
            </a:pathLst>
          </a:custGeom>
          <a:blipFill>
            <a:blip r:embed="rId2"/>
            <a:stretch>
              <a:fillRect l="0" t="0" r="0" b="0"/>
            </a:stretch>
          </a:blipFill>
        </p:spPr>
      </p:sp>
      <p:sp>
        <p:nvSpPr>
          <p:cNvPr name="TextBox 3" id="3"/>
          <p:cNvSpPr txBox="true"/>
          <p:nvPr/>
        </p:nvSpPr>
        <p:spPr>
          <a:xfrm rot="0">
            <a:off x="1028700" y="3121337"/>
            <a:ext cx="6538415" cy="5867930"/>
          </a:xfrm>
          <a:prstGeom prst="rect">
            <a:avLst/>
          </a:prstGeom>
        </p:spPr>
        <p:txBody>
          <a:bodyPr anchor="t" rtlCol="false" tIns="0" lIns="0" bIns="0" rIns="0">
            <a:spAutoFit/>
          </a:bodyPr>
          <a:lstStyle/>
          <a:p>
            <a:pPr algn="l" marL="690879" indent="-345440" lvl="1">
              <a:lnSpc>
                <a:spcPts val="3871"/>
              </a:lnSpc>
              <a:buFont typeface="Arial"/>
              <a:buChar char="•"/>
            </a:pPr>
            <a:r>
              <a:rPr lang="en-US" b="true" sz="3199">
                <a:solidFill>
                  <a:srgbClr val="000000"/>
                </a:solidFill>
                <a:latin typeface="Inter Medium"/>
                <a:ea typeface="Inter Medium"/>
                <a:cs typeface="Inter Medium"/>
                <a:sym typeface="Inter Medium"/>
              </a:rPr>
              <a:t>Includes emphysema and chronic bronchitis</a:t>
            </a:r>
          </a:p>
          <a:p>
            <a:pPr algn="l">
              <a:lnSpc>
                <a:spcPts val="1049"/>
              </a:lnSpc>
            </a:pPr>
          </a:p>
          <a:p>
            <a:pPr algn="l" marL="690879" indent="-345440" lvl="1">
              <a:lnSpc>
                <a:spcPts val="3871"/>
              </a:lnSpc>
              <a:buFont typeface="Arial"/>
              <a:buChar char="•"/>
            </a:pPr>
            <a:r>
              <a:rPr lang="en-US" b="true" sz="3199">
                <a:solidFill>
                  <a:srgbClr val="000000"/>
                </a:solidFill>
                <a:latin typeface="Inter Medium"/>
                <a:ea typeface="Inter Medium"/>
                <a:cs typeface="Inter Medium"/>
                <a:sym typeface="Inter Medium"/>
              </a:rPr>
              <a:t>Makes breathing very difficult</a:t>
            </a:r>
          </a:p>
          <a:p>
            <a:pPr algn="l">
              <a:lnSpc>
                <a:spcPts val="1049"/>
              </a:lnSpc>
            </a:pPr>
          </a:p>
          <a:p>
            <a:pPr algn="l" marL="690879" indent="-345440" lvl="1">
              <a:lnSpc>
                <a:spcPts val="3871"/>
              </a:lnSpc>
              <a:buFont typeface="Arial"/>
              <a:buChar char="•"/>
            </a:pPr>
            <a:r>
              <a:rPr lang="en-US" b="true" sz="3199">
                <a:solidFill>
                  <a:srgbClr val="000000"/>
                </a:solidFill>
                <a:latin typeface="Inter Medium"/>
                <a:ea typeface="Inter Medium"/>
                <a:cs typeface="Inter Medium"/>
                <a:sym typeface="Inter Medium"/>
              </a:rPr>
              <a:t>Causes the airways become swollen and fill with mucus</a:t>
            </a:r>
          </a:p>
          <a:p>
            <a:pPr algn="l">
              <a:lnSpc>
                <a:spcPts val="1049"/>
              </a:lnSpc>
            </a:pPr>
          </a:p>
          <a:p>
            <a:pPr algn="l" marL="690879" indent="-345440" lvl="1">
              <a:lnSpc>
                <a:spcPts val="3871"/>
              </a:lnSpc>
              <a:buFont typeface="Arial"/>
              <a:buChar char="•"/>
            </a:pPr>
            <a:r>
              <a:rPr lang="en-US" b="true" sz="3199">
                <a:solidFill>
                  <a:srgbClr val="000000"/>
                </a:solidFill>
                <a:latin typeface="Inter Medium"/>
                <a:ea typeface="Inter Medium"/>
                <a:cs typeface="Inter Medium"/>
                <a:sym typeface="Inter Medium"/>
              </a:rPr>
              <a:t>Air sacs (alveoli) also break down, trapping air in the lungs</a:t>
            </a:r>
          </a:p>
          <a:p>
            <a:pPr algn="l">
              <a:lnSpc>
                <a:spcPts val="1049"/>
              </a:lnSpc>
            </a:pPr>
            <a:r>
              <a:rPr lang="en-US" sz="867" b="true">
                <a:solidFill>
                  <a:srgbClr val="000000"/>
                </a:solidFill>
                <a:latin typeface="Inter Medium"/>
                <a:ea typeface="Inter Medium"/>
                <a:cs typeface="Inter Medium"/>
                <a:sym typeface="Inter Medium"/>
              </a:rPr>
              <a:t> </a:t>
            </a:r>
          </a:p>
          <a:p>
            <a:pPr algn="l" marL="690879" indent="-345440" lvl="1">
              <a:lnSpc>
                <a:spcPts val="3871"/>
              </a:lnSpc>
              <a:buFont typeface="Arial"/>
              <a:buChar char="•"/>
            </a:pPr>
            <a:r>
              <a:rPr lang="en-US" b="true" sz="3199">
                <a:solidFill>
                  <a:srgbClr val="000000"/>
                </a:solidFill>
                <a:latin typeface="Inter Medium"/>
                <a:ea typeface="Inter Medium"/>
                <a:cs typeface="Inter Medium"/>
                <a:sym typeface="Inter Medium"/>
              </a:rPr>
              <a:t>About 70% of people with COPD have a history of smoking</a:t>
            </a:r>
          </a:p>
        </p:txBody>
      </p:sp>
      <p:sp>
        <p:nvSpPr>
          <p:cNvPr name="TextBox 4" id="4"/>
          <p:cNvSpPr txBox="true"/>
          <p:nvPr/>
        </p:nvSpPr>
        <p:spPr>
          <a:xfrm rot="0">
            <a:off x="1028700" y="1062840"/>
            <a:ext cx="13919286" cy="1763163"/>
          </a:xfrm>
          <a:prstGeom prst="rect">
            <a:avLst/>
          </a:prstGeom>
        </p:spPr>
        <p:txBody>
          <a:bodyPr anchor="t" rtlCol="false" tIns="0" lIns="0" bIns="0" rIns="0">
            <a:spAutoFit/>
          </a:bodyPr>
          <a:lstStyle/>
          <a:p>
            <a:pPr algn="l">
              <a:lnSpc>
                <a:spcPts val="6847"/>
              </a:lnSpc>
            </a:pPr>
            <a:r>
              <a:rPr lang="en-US" sz="6399" b="true">
                <a:solidFill>
                  <a:srgbClr val="000000"/>
                </a:solidFill>
                <a:latin typeface="Inter Bold"/>
                <a:ea typeface="Inter Bold"/>
                <a:cs typeface="Inter Bold"/>
                <a:sym typeface="Inter Bold"/>
              </a:rPr>
              <a:t>Chronic obstructive pulmonary disorder (COPD)</a:t>
            </a:r>
          </a:p>
        </p:txBody>
      </p:sp>
      <p:sp>
        <p:nvSpPr>
          <p:cNvPr name="TextBox 5" id="5"/>
          <p:cNvSpPr txBox="true"/>
          <p:nvPr/>
        </p:nvSpPr>
        <p:spPr>
          <a:xfrm rot="0">
            <a:off x="7567115" y="6041015"/>
            <a:ext cx="9956756" cy="2593920"/>
          </a:xfrm>
          <a:prstGeom prst="rect">
            <a:avLst/>
          </a:prstGeom>
        </p:spPr>
        <p:txBody>
          <a:bodyPr anchor="t" rtlCol="false" tIns="0" lIns="0" bIns="0" rIns="0">
            <a:spAutoFit/>
          </a:bodyPr>
          <a:lstStyle/>
          <a:p>
            <a:pPr algn="l">
              <a:lnSpc>
                <a:spcPts val="4000"/>
              </a:lnSpc>
              <a:spcBef>
                <a:spcPct val="0"/>
              </a:spcBef>
            </a:pPr>
            <a:r>
              <a:rPr lang="en-US" b="true" sz="3200">
                <a:solidFill>
                  <a:srgbClr val="000000"/>
                </a:solidFill>
                <a:latin typeface="Inter Medium"/>
                <a:ea typeface="Inter Medium"/>
                <a:cs typeface="Inter Medium"/>
                <a:sym typeface="Inter Medium"/>
              </a:rPr>
              <a:t>Someone with COPD may not realize that they are becoming more short of breath until it becomes very hard to do simple tasks like walking up stairs. Sometimes people think being short of breath is just “getting old”.</a:t>
            </a:r>
          </a:p>
        </p:txBody>
      </p:sp>
      <p:grpSp>
        <p:nvGrpSpPr>
          <p:cNvPr name="Group 6" id="6"/>
          <p:cNvGrpSpPr/>
          <p:nvPr/>
        </p:nvGrpSpPr>
        <p:grpSpPr>
          <a:xfrm rot="0">
            <a:off x="0" y="9550623"/>
            <a:ext cx="18361741" cy="299494"/>
            <a:chOff x="0" y="0"/>
            <a:chExt cx="6448019" cy="105172"/>
          </a:xfrm>
        </p:grpSpPr>
        <p:sp>
          <p:nvSpPr>
            <p:cNvPr name="Freeform 7" id="7"/>
            <p:cNvSpPr/>
            <p:nvPr/>
          </p:nvSpPr>
          <p:spPr>
            <a:xfrm flipH="false" flipV="false" rot="0">
              <a:off x="0" y="0"/>
              <a:ext cx="6448018" cy="105172"/>
            </a:xfrm>
            <a:custGeom>
              <a:avLst/>
              <a:gdLst/>
              <a:ahLst/>
              <a:cxnLst/>
              <a:rect r="r" b="b" t="t" l="l"/>
              <a:pathLst>
                <a:path h="105172" w="6448018">
                  <a:moveTo>
                    <a:pt x="0" y="0"/>
                  </a:moveTo>
                  <a:lnTo>
                    <a:pt x="6448018" y="0"/>
                  </a:lnTo>
                  <a:lnTo>
                    <a:pt x="6448018" y="105172"/>
                  </a:lnTo>
                  <a:lnTo>
                    <a:pt x="0" y="105172"/>
                  </a:lnTo>
                  <a:close/>
                </a:path>
              </a:pathLst>
            </a:custGeom>
            <a:solidFill>
              <a:srgbClr val="E21216"/>
            </a:solidFill>
          </p:spPr>
        </p:sp>
        <p:sp>
          <p:nvSpPr>
            <p:cNvPr name="TextBox 8" id="8"/>
            <p:cNvSpPr txBox="true"/>
            <p:nvPr/>
          </p:nvSpPr>
          <p:spPr>
            <a:xfrm>
              <a:off x="0" y="-9525"/>
              <a:ext cx="6448019" cy="114697"/>
            </a:xfrm>
            <a:prstGeom prst="rect">
              <a:avLst/>
            </a:prstGeom>
          </p:spPr>
          <p:txBody>
            <a:bodyPr anchor="ctr" rtlCol="false" tIns="38100" lIns="38100" bIns="38100" rIns="38100"/>
            <a:lstStyle/>
            <a:p>
              <a:pPr algn="ctr">
                <a:lnSpc>
                  <a:spcPts val="2250"/>
                </a:lnSpc>
              </a:pPr>
            </a:p>
          </p:txBody>
        </p:sp>
      </p:grpSp>
      <p:sp>
        <p:nvSpPr>
          <p:cNvPr name="TextBox 9" id="9"/>
          <p:cNvSpPr txBox="true"/>
          <p:nvPr/>
        </p:nvSpPr>
        <p:spPr>
          <a:xfrm rot="0">
            <a:off x="1028700" y="9156700"/>
            <a:ext cx="9081262" cy="174625"/>
          </a:xfrm>
          <a:prstGeom prst="rect">
            <a:avLst/>
          </a:prstGeom>
        </p:spPr>
        <p:txBody>
          <a:bodyPr anchor="t" rtlCol="false" tIns="0" lIns="0" bIns="0" rIns="0">
            <a:spAutoFit/>
          </a:bodyPr>
          <a:lstStyle/>
          <a:p>
            <a:pPr algn="l">
              <a:lnSpc>
                <a:spcPts val="1400"/>
              </a:lnSpc>
              <a:spcBef>
                <a:spcPct val="0"/>
              </a:spcBef>
            </a:pPr>
            <a:r>
              <a:rPr lang="en-US" sz="1000">
                <a:solidFill>
                  <a:srgbClr val="000000"/>
                </a:solidFill>
                <a:latin typeface="Inter"/>
                <a:ea typeface="Inter"/>
                <a:cs typeface="Inter"/>
                <a:sym typeface="Inter"/>
              </a:rPr>
              <a:t>Lungs are for Life is copyright of the Canadian Lung Association. Reproduction for educational, non-commercial purposes only.</a:t>
            </a:r>
          </a:p>
        </p:txBody>
      </p:sp>
      <p:sp>
        <p:nvSpPr>
          <p:cNvPr name="Freeform 10" id="10"/>
          <p:cNvSpPr/>
          <p:nvPr/>
        </p:nvSpPr>
        <p:spPr>
          <a:xfrm flipH="false" flipV="false" rot="0">
            <a:off x="12916670" y="8486322"/>
            <a:ext cx="4342630" cy="845003"/>
          </a:xfrm>
          <a:custGeom>
            <a:avLst/>
            <a:gdLst/>
            <a:ahLst/>
            <a:cxnLst/>
            <a:rect r="r" b="b" t="t" l="l"/>
            <a:pathLst>
              <a:path h="845003" w="4342630">
                <a:moveTo>
                  <a:pt x="0" y="0"/>
                </a:moveTo>
                <a:lnTo>
                  <a:pt x="4342630" y="0"/>
                </a:lnTo>
                <a:lnTo>
                  <a:pt x="4342630" y="845003"/>
                </a:lnTo>
                <a:lnTo>
                  <a:pt x="0" y="845003"/>
                </a:lnTo>
                <a:lnTo>
                  <a:pt x="0" y="0"/>
                </a:lnTo>
                <a:close/>
              </a:path>
            </a:pathLst>
          </a:custGeom>
          <a:blipFill>
            <a:blip r:embed="rId3"/>
            <a:stretch>
              <a:fillRect l="0" t="0" r="0" b="0"/>
            </a:stretch>
          </a:blipFill>
        </p:spPr>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3665912" y="1121063"/>
            <a:ext cx="3940465" cy="6852983"/>
          </a:xfrm>
          <a:custGeom>
            <a:avLst/>
            <a:gdLst/>
            <a:ahLst/>
            <a:cxnLst/>
            <a:rect r="r" b="b" t="t" l="l"/>
            <a:pathLst>
              <a:path h="6852983" w="3940465">
                <a:moveTo>
                  <a:pt x="0" y="0"/>
                </a:moveTo>
                <a:lnTo>
                  <a:pt x="3940465" y="0"/>
                </a:lnTo>
                <a:lnTo>
                  <a:pt x="3940465" y="6852983"/>
                </a:lnTo>
                <a:lnTo>
                  <a:pt x="0" y="6852983"/>
                </a:lnTo>
                <a:lnTo>
                  <a:pt x="0" y="0"/>
                </a:lnTo>
                <a:close/>
              </a:path>
            </a:pathLst>
          </a:custGeom>
          <a:blipFill>
            <a:blip r:embed="rId2"/>
            <a:stretch>
              <a:fillRect l="0" t="0" r="0" b="0"/>
            </a:stretch>
          </a:blipFill>
        </p:spPr>
      </p:sp>
      <p:sp>
        <p:nvSpPr>
          <p:cNvPr name="TextBox 3" id="3"/>
          <p:cNvSpPr txBox="true"/>
          <p:nvPr/>
        </p:nvSpPr>
        <p:spPr>
          <a:xfrm rot="0">
            <a:off x="1028700" y="3150359"/>
            <a:ext cx="10934366" cy="4641498"/>
          </a:xfrm>
          <a:prstGeom prst="rect">
            <a:avLst/>
          </a:prstGeom>
        </p:spPr>
        <p:txBody>
          <a:bodyPr anchor="t" rtlCol="false" tIns="0" lIns="0" bIns="0" rIns="0">
            <a:spAutoFit/>
          </a:bodyPr>
          <a:lstStyle/>
          <a:p>
            <a:pPr algn="l">
              <a:lnSpc>
                <a:spcPts val="4000"/>
              </a:lnSpc>
            </a:pPr>
            <a:r>
              <a:rPr lang="en-US" b="true" sz="3200">
                <a:solidFill>
                  <a:srgbClr val="000000"/>
                </a:solidFill>
                <a:latin typeface="Inter Medium"/>
                <a:ea typeface="Inter Medium"/>
                <a:cs typeface="Inter Medium"/>
                <a:sym typeface="Inter Medium"/>
              </a:rPr>
              <a:t>Some people with COPD need to use oxygen tanks to get enough oxygen into their blood because their lungs are so damaged. </a:t>
            </a:r>
          </a:p>
          <a:p>
            <a:pPr algn="l">
              <a:lnSpc>
                <a:spcPts val="4000"/>
              </a:lnSpc>
            </a:pPr>
          </a:p>
          <a:p>
            <a:pPr algn="l">
              <a:lnSpc>
                <a:spcPts val="4000"/>
              </a:lnSpc>
            </a:pPr>
            <a:r>
              <a:rPr lang="en-US" b="true" sz="3200">
                <a:solidFill>
                  <a:srgbClr val="000000"/>
                </a:solidFill>
                <a:latin typeface="Inter Medium"/>
                <a:ea typeface="Inter Medium"/>
                <a:cs typeface="Inter Medium"/>
                <a:sym typeface="Inter Medium"/>
              </a:rPr>
              <a:t>There is no cure for COPD. It can be treated with inhalers and other medicine but it will get worse over time and can be fatal. </a:t>
            </a:r>
          </a:p>
          <a:p>
            <a:pPr algn="l">
              <a:lnSpc>
                <a:spcPts val="4000"/>
              </a:lnSpc>
            </a:pPr>
          </a:p>
          <a:p>
            <a:pPr algn="l">
              <a:lnSpc>
                <a:spcPts val="4000"/>
              </a:lnSpc>
            </a:pPr>
            <a:r>
              <a:rPr lang="en-US" b="true" sz="3200">
                <a:solidFill>
                  <a:srgbClr val="000000"/>
                </a:solidFill>
                <a:latin typeface="Inter Medium"/>
                <a:ea typeface="Inter Medium"/>
                <a:cs typeface="Inter Medium"/>
                <a:sym typeface="Inter Medium"/>
              </a:rPr>
              <a:t>Exercising and s</a:t>
            </a:r>
            <a:r>
              <a:rPr lang="en-US" b="true" sz="3200">
                <a:solidFill>
                  <a:srgbClr val="000000"/>
                </a:solidFill>
                <a:latin typeface="Inter Medium"/>
                <a:ea typeface="Inter Medium"/>
                <a:cs typeface="Inter Medium"/>
                <a:sym typeface="Inter Medium"/>
              </a:rPr>
              <a:t>taying active can slow down COPD. </a:t>
            </a:r>
          </a:p>
        </p:txBody>
      </p:sp>
      <p:sp>
        <p:nvSpPr>
          <p:cNvPr name="TextBox 4" id="4"/>
          <p:cNvSpPr txBox="true"/>
          <p:nvPr/>
        </p:nvSpPr>
        <p:spPr>
          <a:xfrm rot="0">
            <a:off x="1028700" y="1030841"/>
            <a:ext cx="15661006" cy="1763163"/>
          </a:xfrm>
          <a:prstGeom prst="rect">
            <a:avLst/>
          </a:prstGeom>
        </p:spPr>
        <p:txBody>
          <a:bodyPr anchor="t" rtlCol="false" tIns="0" lIns="0" bIns="0" rIns="0">
            <a:spAutoFit/>
          </a:bodyPr>
          <a:lstStyle/>
          <a:p>
            <a:pPr algn="l">
              <a:lnSpc>
                <a:spcPts val="6848"/>
              </a:lnSpc>
            </a:pPr>
            <a:r>
              <a:rPr lang="en-US" sz="6400" b="true">
                <a:solidFill>
                  <a:srgbClr val="000000"/>
                </a:solidFill>
                <a:latin typeface="Inter Bold"/>
                <a:ea typeface="Inter Bold"/>
                <a:cs typeface="Inter Bold"/>
                <a:sym typeface="Inter Bold"/>
              </a:rPr>
              <a:t>Chronic obstructive pulmonary disorder (COPD)</a:t>
            </a:r>
          </a:p>
        </p:txBody>
      </p:sp>
      <p:grpSp>
        <p:nvGrpSpPr>
          <p:cNvPr name="Group 5" id="5"/>
          <p:cNvGrpSpPr/>
          <p:nvPr/>
        </p:nvGrpSpPr>
        <p:grpSpPr>
          <a:xfrm rot="0">
            <a:off x="0" y="9550623"/>
            <a:ext cx="18361741" cy="299494"/>
            <a:chOff x="0" y="0"/>
            <a:chExt cx="6448019" cy="105172"/>
          </a:xfrm>
        </p:grpSpPr>
        <p:sp>
          <p:nvSpPr>
            <p:cNvPr name="Freeform 6" id="6"/>
            <p:cNvSpPr/>
            <p:nvPr/>
          </p:nvSpPr>
          <p:spPr>
            <a:xfrm flipH="false" flipV="false" rot="0">
              <a:off x="0" y="0"/>
              <a:ext cx="6448018" cy="105172"/>
            </a:xfrm>
            <a:custGeom>
              <a:avLst/>
              <a:gdLst/>
              <a:ahLst/>
              <a:cxnLst/>
              <a:rect r="r" b="b" t="t" l="l"/>
              <a:pathLst>
                <a:path h="105172" w="6448018">
                  <a:moveTo>
                    <a:pt x="0" y="0"/>
                  </a:moveTo>
                  <a:lnTo>
                    <a:pt x="6448018" y="0"/>
                  </a:lnTo>
                  <a:lnTo>
                    <a:pt x="6448018" y="105172"/>
                  </a:lnTo>
                  <a:lnTo>
                    <a:pt x="0" y="105172"/>
                  </a:lnTo>
                  <a:close/>
                </a:path>
              </a:pathLst>
            </a:custGeom>
            <a:solidFill>
              <a:srgbClr val="E21216"/>
            </a:solidFill>
          </p:spPr>
        </p:sp>
        <p:sp>
          <p:nvSpPr>
            <p:cNvPr name="TextBox 7" id="7"/>
            <p:cNvSpPr txBox="true"/>
            <p:nvPr/>
          </p:nvSpPr>
          <p:spPr>
            <a:xfrm>
              <a:off x="0" y="-9525"/>
              <a:ext cx="6448019" cy="114697"/>
            </a:xfrm>
            <a:prstGeom prst="rect">
              <a:avLst/>
            </a:prstGeom>
          </p:spPr>
          <p:txBody>
            <a:bodyPr anchor="ctr" rtlCol="false" tIns="38100" lIns="38100" bIns="38100" rIns="38100"/>
            <a:lstStyle/>
            <a:p>
              <a:pPr algn="ctr">
                <a:lnSpc>
                  <a:spcPts val="2250"/>
                </a:lnSpc>
              </a:pPr>
            </a:p>
          </p:txBody>
        </p:sp>
      </p:grpSp>
      <p:sp>
        <p:nvSpPr>
          <p:cNvPr name="TextBox 8" id="8"/>
          <p:cNvSpPr txBox="true"/>
          <p:nvPr/>
        </p:nvSpPr>
        <p:spPr>
          <a:xfrm rot="0">
            <a:off x="1028700" y="9156700"/>
            <a:ext cx="9081262" cy="174625"/>
          </a:xfrm>
          <a:prstGeom prst="rect">
            <a:avLst/>
          </a:prstGeom>
        </p:spPr>
        <p:txBody>
          <a:bodyPr anchor="t" rtlCol="false" tIns="0" lIns="0" bIns="0" rIns="0">
            <a:spAutoFit/>
          </a:bodyPr>
          <a:lstStyle/>
          <a:p>
            <a:pPr algn="l">
              <a:lnSpc>
                <a:spcPts val="1400"/>
              </a:lnSpc>
              <a:spcBef>
                <a:spcPct val="0"/>
              </a:spcBef>
            </a:pPr>
            <a:r>
              <a:rPr lang="en-US" sz="1000">
                <a:solidFill>
                  <a:srgbClr val="000000"/>
                </a:solidFill>
                <a:latin typeface="Inter"/>
                <a:ea typeface="Inter"/>
                <a:cs typeface="Inter"/>
                <a:sym typeface="Inter"/>
              </a:rPr>
              <a:t>Lungs are for Life is copyright of the Canadian Lung Association. Reproduction for educational, non-commercial purposes only.</a:t>
            </a:r>
          </a:p>
        </p:txBody>
      </p:sp>
      <p:sp>
        <p:nvSpPr>
          <p:cNvPr name="Freeform 9" id="9"/>
          <p:cNvSpPr/>
          <p:nvPr/>
        </p:nvSpPr>
        <p:spPr>
          <a:xfrm flipH="false" flipV="false" rot="0">
            <a:off x="12916670" y="8486322"/>
            <a:ext cx="4342630" cy="845003"/>
          </a:xfrm>
          <a:custGeom>
            <a:avLst/>
            <a:gdLst/>
            <a:ahLst/>
            <a:cxnLst/>
            <a:rect r="r" b="b" t="t" l="l"/>
            <a:pathLst>
              <a:path h="845003" w="4342630">
                <a:moveTo>
                  <a:pt x="0" y="0"/>
                </a:moveTo>
                <a:lnTo>
                  <a:pt x="4342630" y="0"/>
                </a:lnTo>
                <a:lnTo>
                  <a:pt x="4342630" y="845003"/>
                </a:lnTo>
                <a:lnTo>
                  <a:pt x="0" y="845003"/>
                </a:lnTo>
                <a:lnTo>
                  <a:pt x="0" y="0"/>
                </a:lnTo>
                <a:close/>
              </a:path>
            </a:pathLst>
          </a:custGeom>
          <a:blipFill>
            <a:blip r:embed="rId3"/>
            <a:stretch>
              <a:fillRect l="0" t="0" r="0" b="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DAGyHXqqsUA</dc:identifier>
  <dcterms:modified xsi:type="dcterms:W3CDTF">2011-08-01T06:04:30Z</dcterms:modified>
  <cp:revision>1</cp:revision>
  <dc:title>LRFL How vaping and smoking harm the body</dc:title>
</cp:coreProperties>
</file>