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Inter Medium" charset="1" panose="02000503000000020004"/>
      <p:regular r:id="rId13"/>
    </p:embeddedFont>
    <p:embeddedFont>
      <p:font typeface="Inter" charset="1" panose="020B0502030000000004"/>
      <p:regular r:id="rId14"/>
    </p:embeddedFont>
    <p:embeddedFont>
      <p:font typeface="Inter Bold" charset="1" panose="020B0802030000000004"/>
      <p:regular r:id="rId15"/>
    </p:embeddedFont>
    <p:embeddedFont>
      <p:font typeface="Inter Semi-Bold" charset="1" panose="0200050300000002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pn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733432" y="1335574"/>
            <a:ext cx="7015734" cy="8229600"/>
          </a:xfrm>
          <a:custGeom>
            <a:avLst/>
            <a:gdLst/>
            <a:ahLst/>
            <a:cxnLst/>
            <a:rect r="r" b="b" t="t" l="l"/>
            <a:pathLst>
              <a:path h="8229600" w="7015734">
                <a:moveTo>
                  <a:pt x="0" y="0"/>
                </a:moveTo>
                <a:lnTo>
                  <a:pt x="7015734" y="0"/>
                </a:lnTo>
                <a:lnTo>
                  <a:pt x="7015734" y="8229600"/>
                </a:lnTo>
                <a:lnTo>
                  <a:pt x="0" y="8229600"/>
                </a:lnTo>
                <a:lnTo>
                  <a:pt x="0" y="0"/>
                </a:lnTo>
                <a:close/>
              </a:path>
            </a:pathLst>
          </a:custGeom>
          <a:blipFill>
            <a:blip r:embed="rId2"/>
            <a:stretch>
              <a:fillRect l="0" t="0" r="0" b="0"/>
            </a:stretch>
          </a:blipFill>
        </p:spPr>
      </p:sp>
      <p:sp>
        <p:nvSpPr>
          <p:cNvPr name="AutoShape 3" id="3"/>
          <p:cNvSpPr/>
          <p:nvPr/>
        </p:nvSpPr>
        <p:spPr>
          <a:xfrm>
            <a:off x="14162647" y="6965901"/>
            <a:ext cx="843712" cy="417134"/>
          </a:xfrm>
          <a:prstGeom prst="line">
            <a:avLst/>
          </a:prstGeom>
          <a:ln cap="flat" w="57150">
            <a:solidFill>
              <a:srgbClr val="000000"/>
            </a:solidFill>
            <a:prstDash val="solid"/>
            <a:headEnd type="arrow" len="sm" w="med"/>
            <a:tailEnd type="none" len="sm" w="sm"/>
          </a:ln>
        </p:spPr>
      </p:sp>
      <p:sp>
        <p:nvSpPr>
          <p:cNvPr name="TextBox 4" id="4"/>
          <p:cNvSpPr txBox="true"/>
          <p:nvPr/>
        </p:nvSpPr>
        <p:spPr>
          <a:xfrm rot="0">
            <a:off x="15006360" y="5297353"/>
            <a:ext cx="1433215" cy="712470"/>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Heart</a:t>
            </a:r>
          </a:p>
        </p:txBody>
      </p:sp>
      <p:sp>
        <p:nvSpPr>
          <p:cNvPr name="AutoShape 5" id="5"/>
          <p:cNvSpPr/>
          <p:nvPr/>
        </p:nvSpPr>
        <p:spPr>
          <a:xfrm>
            <a:off x="12697070" y="4864200"/>
            <a:ext cx="2309290" cy="827488"/>
          </a:xfrm>
          <a:prstGeom prst="line">
            <a:avLst/>
          </a:prstGeom>
          <a:ln cap="flat" w="57150">
            <a:solidFill>
              <a:srgbClr val="000000"/>
            </a:solidFill>
            <a:prstDash val="solid"/>
            <a:headEnd type="arrow" len="sm" w="med"/>
            <a:tailEnd type="none" len="sm" w="sm"/>
          </a:ln>
        </p:spPr>
      </p:sp>
      <p:sp>
        <p:nvSpPr>
          <p:cNvPr name="TextBox 6" id="6"/>
          <p:cNvSpPr txBox="true"/>
          <p:nvPr/>
        </p:nvSpPr>
        <p:spPr>
          <a:xfrm rot="0">
            <a:off x="15006360" y="4151730"/>
            <a:ext cx="2564160" cy="712470"/>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Right lung</a:t>
            </a:r>
          </a:p>
        </p:txBody>
      </p:sp>
      <p:sp>
        <p:nvSpPr>
          <p:cNvPr name="AutoShape 7" id="7"/>
          <p:cNvSpPr/>
          <p:nvPr/>
        </p:nvSpPr>
        <p:spPr>
          <a:xfrm>
            <a:off x="11488898" y="3718577"/>
            <a:ext cx="3517462" cy="827488"/>
          </a:xfrm>
          <a:prstGeom prst="line">
            <a:avLst/>
          </a:prstGeom>
          <a:ln cap="flat" w="57150">
            <a:solidFill>
              <a:srgbClr val="000000"/>
            </a:solidFill>
            <a:prstDash val="solid"/>
            <a:headEnd type="arrow" len="sm" w="med"/>
            <a:tailEnd type="none" len="sm" w="sm"/>
          </a:ln>
        </p:spPr>
      </p:sp>
      <p:sp>
        <p:nvSpPr>
          <p:cNvPr name="TextBox 8" id="8"/>
          <p:cNvSpPr txBox="true"/>
          <p:nvPr/>
        </p:nvSpPr>
        <p:spPr>
          <a:xfrm rot="0">
            <a:off x="15006360" y="3098037"/>
            <a:ext cx="2248272" cy="712470"/>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Left lung</a:t>
            </a:r>
          </a:p>
        </p:txBody>
      </p:sp>
      <p:sp>
        <p:nvSpPr>
          <p:cNvPr name="AutoShape 9" id="9"/>
          <p:cNvSpPr/>
          <p:nvPr/>
        </p:nvSpPr>
        <p:spPr>
          <a:xfrm>
            <a:off x="13282413" y="2994931"/>
            <a:ext cx="1723946" cy="497441"/>
          </a:xfrm>
          <a:prstGeom prst="line">
            <a:avLst/>
          </a:prstGeom>
          <a:ln cap="flat" w="57150">
            <a:solidFill>
              <a:srgbClr val="000000"/>
            </a:solidFill>
            <a:prstDash val="solid"/>
            <a:headEnd type="arrow" len="sm" w="med"/>
            <a:tailEnd type="none" len="sm" w="sm"/>
          </a:ln>
        </p:spPr>
      </p:sp>
      <p:grpSp>
        <p:nvGrpSpPr>
          <p:cNvPr name="Group 10" id="10"/>
          <p:cNvGrpSpPr/>
          <p:nvPr/>
        </p:nvGrpSpPr>
        <p:grpSpPr>
          <a:xfrm rot="0">
            <a:off x="14657412" y="669575"/>
            <a:ext cx="2601888" cy="954876"/>
            <a:chOff x="0" y="0"/>
            <a:chExt cx="3469184" cy="1273168"/>
          </a:xfrm>
        </p:grpSpPr>
        <p:sp>
          <p:nvSpPr>
            <p:cNvPr name="Freeform 11" id="11"/>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2" id="12"/>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3" id="13"/>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4" id="14"/>
          <p:cNvGrpSpPr/>
          <p:nvPr/>
        </p:nvGrpSpPr>
        <p:grpSpPr>
          <a:xfrm rot="0">
            <a:off x="-56864" y="10069999"/>
            <a:ext cx="18466079" cy="1038225"/>
            <a:chOff x="0" y="0"/>
            <a:chExt cx="4863494" cy="273442"/>
          </a:xfrm>
        </p:grpSpPr>
        <p:sp>
          <p:nvSpPr>
            <p:cNvPr name="Freeform 15" id="15"/>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6" id="16"/>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7" id="17"/>
          <p:cNvSpPr txBox="true"/>
          <p:nvPr/>
        </p:nvSpPr>
        <p:spPr>
          <a:xfrm rot="0">
            <a:off x="15006360" y="6988700"/>
            <a:ext cx="2777803" cy="712470"/>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D</a:t>
            </a:r>
            <a:r>
              <a:rPr lang="en-US" b="true" sz="4200">
                <a:solidFill>
                  <a:srgbClr val="000000"/>
                </a:solidFill>
                <a:latin typeface="Inter Medium"/>
                <a:ea typeface="Inter Medium"/>
                <a:cs typeface="Inter Medium"/>
                <a:sym typeface="Inter Medium"/>
              </a:rPr>
              <a:t>iaphragm</a:t>
            </a:r>
          </a:p>
        </p:txBody>
      </p:sp>
      <p:sp>
        <p:nvSpPr>
          <p:cNvPr name="TextBox 18" id="18"/>
          <p:cNvSpPr txBox="true"/>
          <p:nvPr/>
        </p:nvSpPr>
        <p:spPr>
          <a:xfrm rot="0">
            <a:off x="951248" y="2319693"/>
            <a:ext cx="7423655" cy="6425897"/>
          </a:xfrm>
          <a:prstGeom prst="rect">
            <a:avLst/>
          </a:prstGeom>
        </p:spPr>
        <p:txBody>
          <a:bodyPr anchor="t" rtlCol="false" tIns="0" lIns="0" bIns="0" rIns="0">
            <a:spAutoFit/>
          </a:bodyPr>
          <a:lstStyle/>
          <a:p>
            <a:pPr algn="l">
              <a:lnSpc>
                <a:spcPts val="3919"/>
              </a:lnSpc>
            </a:pPr>
            <a:r>
              <a:rPr lang="en-US" sz="2799" b="true">
                <a:solidFill>
                  <a:srgbClr val="000000"/>
                </a:solidFill>
                <a:latin typeface="Inter Medium"/>
                <a:ea typeface="Inter Medium"/>
                <a:cs typeface="Inter Medium"/>
                <a:sym typeface="Inter Medium"/>
              </a:rPr>
              <a:t>You have two lungs. Together, they form one of the largest organs in your body.</a:t>
            </a:r>
          </a:p>
          <a:p>
            <a:pPr algn="l">
              <a:lnSpc>
                <a:spcPts val="3919"/>
              </a:lnSpc>
            </a:pPr>
          </a:p>
          <a:p>
            <a:pPr algn="l">
              <a:lnSpc>
                <a:spcPts val="3919"/>
              </a:lnSpc>
              <a:spcBef>
                <a:spcPct val="0"/>
              </a:spcBef>
            </a:pPr>
            <a:r>
              <a:rPr lang="en-US" b="true" sz="2799">
                <a:solidFill>
                  <a:srgbClr val="000000"/>
                </a:solidFill>
                <a:latin typeface="Inter Medium"/>
                <a:ea typeface="Inter Medium"/>
                <a:cs typeface="Inter Medium"/>
                <a:sym typeface="Inter Medium"/>
              </a:rPr>
              <a:t>The lung on the left is a bit smaller than the lung on the right to leave room for your heart. The lungs and heart work together when you breathe. </a:t>
            </a:r>
          </a:p>
          <a:p>
            <a:pPr algn="l">
              <a:lnSpc>
                <a:spcPts val="3919"/>
              </a:lnSpc>
              <a:spcBef>
                <a:spcPct val="0"/>
              </a:spcBef>
            </a:pPr>
          </a:p>
          <a:p>
            <a:pPr algn="l">
              <a:lnSpc>
                <a:spcPts val="3919"/>
              </a:lnSpc>
              <a:spcBef>
                <a:spcPct val="0"/>
              </a:spcBef>
            </a:pPr>
            <a:r>
              <a:rPr lang="en-US" b="true" sz="2799">
                <a:solidFill>
                  <a:srgbClr val="000000"/>
                </a:solidFill>
                <a:latin typeface="Inter Medium"/>
                <a:ea typeface="Inter Medium"/>
                <a:cs typeface="Inter Medium"/>
                <a:sym typeface="Inter Medium"/>
              </a:rPr>
              <a:t>Below your lungs is the diaphragm. Your diaphragm is a large muscle that works with your lungs to get air into your body (inhale) and out (exhale). </a:t>
            </a:r>
          </a:p>
          <a:p>
            <a:pPr algn="l">
              <a:lnSpc>
                <a:spcPts val="3919"/>
              </a:lnSpc>
              <a:spcBef>
                <a:spcPct val="0"/>
              </a:spcBef>
            </a:pPr>
          </a:p>
        </p:txBody>
      </p:sp>
      <p:sp>
        <p:nvSpPr>
          <p:cNvPr name="TextBox 19" id="19"/>
          <p:cNvSpPr txBox="true"/>
          <p:nvPr/>
        </p:nvSpPr>
        <p:spPr>
          <a:xfrm rot="0">
            <a:off x="1028700" y="979083"/>
            <a:ext cx="3790876" cy="953061"/>
          </a:xfrm>
          <a:prstGeom prst="rect">
            <a:avLst/>
          </a:prstGeom>
        </p:spPr>
        <p:txBody>
          <a:bodyPr anchor="t" rtlCol="false" tIns="0" lIns="0" bIns="0" rIns="0">
            <a:spAutoFit/>
          </a:bodyPr>
          <a:lstStyle/>
          <a:p>
            <a:pPr algn="l">
              <a:lnSpc>
                <a:spcPts val="7840"/>
              </a:lnSpc>
              <a:spcBef>
                <a:spcPct val="0"/>
              </a:spcBef>
            </a:pPr>
            <a:r>
              <a:rPr lang="en-US" b="true" sz="5600">
                <a:solidFill>
                  <a:srgbClr val="000000"/>
                </a:solidFill>
                <a:latin typeface="Inter Bold"/>
                <a:ea typeface="Inter Bold"/>
                <a:cs typeface="Inter Bold"/>
                <a:sym typeface="Inter Bold"/>
              </a:rPr>
              <a:t>Your lungs</a:t>
            </a:r>
          </a:p>
        </p:txBody>
      </p:sp>
      <p:sp>
        <p:nvSpPr>
          <p:cNvPr name="TextBox 20" id="20"/>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78457" y="590605"/>
            <a:ext cx="9609815" cy="9381582"/>
          </a:xfrm>
          <a:custGeom>
            <a:avLst/>
            <a:gdLst/>
            <a:ahLst/>
            <a:cxnLst/>
            <a:rect r="r" b="b" t="t" l="l"/>
            <a:pathLst>
              <a:path h="9381582" w="9609815">
                <a:moveTo>
                  <a:pt x="0" y="0"/>
                </a:moveTo>
                <a:lnTo>
                  <a:pt x="9609815" y="0"/>
                </a:lnTo>
                <a:lnTo>
                  <a:pt x="9609815" y="9381582"/>
                </a:lnTo>
                <a:lnTo>
                  <a:pt x="0" y="9381582"/>
                </a:lnTo>
                <a:lnTo>
                  <a:pt x="0" y="0"/>
                </a:lnTo>
                <a:close/>
              </a:path>
            </a:pathLst>
          </a:custGeom>
          <a:blipFill>
            <a:blip r:embed="rId2"/>
            <a:stretch>
              <a:fillRect l="0" t="0" r="0" b="0"/>
            </a:stretch>
          </a:blipFill>
        </p:spPr>
      </p:sp>
      <p:sp>
        <p:nvSpPr>
          <p:cNvPr name="TextBox 3" id="3"/>
          <p:cNvSpPr txBox="true"/>
          <p:nvPr/>
        </p:nvSpPr>
        <p:spPr>
          <a:xfrm rot="0">
            <a:off x="1138320" y="3748423"/>
            <a:ext cx="2845064" cy="1455420"/>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T</a:t>
            </a:r>
            <a:r>
              <a:rPr lang="en-US" b="true" sz="4200">
                <a:solidFill>
                  <a:srgbClr val="000000"/>
                </a:solidFill>
                <a:latin typeface="Inter Medium"/>
                <a:ea typeface="Inter Medium"/>
                <a:cs typeface="Inter Medium"/>
                <a:sym typeface="Inter Medium"/>
              </a:rPr>
              <a:t>rachea (windpipe)</a:t>
            </a:r>
          </a:p>
        </p:txBody>
      </p:sp>
      <p:sp>
        <p:nvSpPr>
          <p:cNvPr name="TextBox 4" id="4"/>
          <p:cNvSpPr txBox="true"/>
          <p:nvPr/>
        </p:nvSpPr>
        <p:spPr>
          <a:xfrm rot="0">
            <a:off x="1028700" y="7297409"/>
            <a:ext cx="3064303" cy="712470"/>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B</a:t>
            </a:r>
            <a:r>
              <a:rPr lang="en-US" b="true" sz="4200">
                <a:solidFill>
                  <a:srgbClr val="000000"/>
                </a:solidFill>
                <a:latin typeface="Inter Medium"/>
                <a:ea typeface="Inter Medium"/>
                <a:cs typeface="Inter Medium"/>
                <a:sym typeface="Inter Medium"/>
              </a:rPr>
              <a:t>ronchioles</a:t>
            </a:r>
          </a:p>
        </p:txBody>
      </p:sp>
      <p:sp>
        <p:nvSpPr>
          <p:cNvPr name="TextBox 5" id="5"/>
          <p:cNvSpPr txBox="true"/>
          <p:nvPr/>
        </p:nvSpPr>
        <p:spPr>
          <a:xfrm rot="0">
            <a:off x="12681766" y="2992774"/>
            <a:ext cx="2074961" cy="712470"/>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B</a:t>
            </a:r>
            <a:r>
              <a:rPr lang="en-US" b="true" sz="4200">
                <a:solidFill>
                  <a:srgbClr val="000000"/>
                </a:solidFill>
                <a:latin typeface="Inter Medium"/>
                <a:ea typeface="Inter Medium"/>
                <a:cs typeface="Inter Medium"/>
                <a:sym typeface="Inter Medium"/>
              </a:rPr>
              <a:t>ronchi</a:t>
            </a:r>
          </a:p>
        </p:txBody>
      </p:sp>
      <p:sp>
        <p:nvSpPr>
          <p:cNvPr name="TextBox 6" id="6"/>
          <p:cNvSpPr txBox="true"/>
          <p:nvPr/>
        </p:nvSpPr>
        <p:spPr>
          <a:xfrm rot="0">
            <a:off x="14756726" y="4561682"/>
            <a:ext cx="1951944" cy="712470"/>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Alveoli</a:t>
            </a:r>
          </a:p>
        </p:txBody>
      </p:sp>
      <p:sp>
        <p:nvSpPr>
          <p:cNvPr name="AutoShape 7" id="7"/>
          <p:cNvSpPr/>
          <p:nvPr/>
        </p:nvSpPr>
        <p:spPr>
          <a:xfrm flipH="true">
            <a:off x="3983384" y="2139548"/>
            <a:ext cx="4996332" cy="2374685"/>
          </a:xfrm>
          <a:prstGeom prst="line">
            <a:avLst/>
          </a:prstGeom>
          <a:ln cap="flat" w="57150">
            <a:solidFill>
              <a:srgbClr val="000000"/>
            </a:solidFill>
            <a:prstDash val="solid"/>
            <a:headEnd type="arrow" len="sm" w="med"/>
            <a:tailEnd type="none" len="sm" w="sm"/>
          </a:ln>
        </p:spPr>
      </p:sp>
      <p:sp>
        <p:nvSpPr>
          <p:cNvPr name="AutoShape 8" id="8"/>
          <p:cNvSpPr/>
          <p:nvPr/>
        </p:nvSpPr>
        <p:spPr>
          <a:xfrm flipV="true">
            <a:off x="8702307" y="3387109"/>
            <a:ext cx="3979459" cy="492934"/>
          </a:xfrm>
          <a:prstGeom prst="line">
            <a:avLst/>
          </a:prstGeom>
          <a:ln cap="flat" w="57150">
            <a:solidFill>
              <a:srgbClr val="000000"/>
            </a:solidFill>
            <a:prstDash val="solid"/>
            <a:headEnd type="arrow" len="sm" w="med"/>
            <a:tailEnd type="none" len="sm" w="sm"/>
          </a:ln>
        </p:spPr>
      </p:sp>
      <p:sp>
        <p:nvSpPr>
          <p:cNvPr name="AutoShape 9" id="9"/>
          <p:cNvSpPr/>
          <p:nvPr/>
        </p:nvSpPr>
        <p:spPr>
          <a:xfrm flipH="true">
            <a:off x="4093003" y="6094732"/>
            <a:ext cx="7965356" cy="1597012"/>
          </a:xfrm>
          <a:prstGeom prst="line">
            <a:avLst/>
          </a:prstGeom>
          <a:ln cap="flat" w="57150">
            <a:solidFill>
              <a:srgbClr val="000000"/>
            </a:solidFill>
            <a:prstDash val="solid"/>
            <a:headEnd type="arrow" len="sm" w="med"/>
            <a:tailEnd type="none" len="sm" w="sm"/>
          </a:ln>
        </p:spPr>
      </p:sp>
      <p:sp>
        <p:nvSpPr>
          <p:cNvPr name="AutoShape 10" id="10"/>
          <p:cNvSpPr/>
          <p:nvPr/>
        </p:nvSpPr>
        <p:spPr>
          <a:xfrm flipV="true">
            <a:off x="14025511" y="5326127"/>
            <a:ext cx="1495673" cy="863527"/>
          </a:xfrm>
          <a:prstGeom prst="line">
            <a:avLst/>
          </a:prstGeom>
          <a:ln cap="flat" w="57150">
            <a:solidFill>
              <a:srgbClr val="000000"/>
            </a:solidFill>
            <a:prstDash val="solid"/>
            <a:headEnd type="arrow" len="sm" w="med"/>
            <a:tailEnd type="none" len="sm" w="sm"/>
          </a:ln>
        </p:spPr>
      </p:sp>
      <p:sp>
        <p:nvSpPr>
          <p:cNvPr name="AutoShape 11" id="11"/>
          <p:cNvSpPr/>
          <p:nvPr/>
        </p:nvSpPr>
        <p:spPr>
          <a:xfrm flipH="true">
            <a:off x="4093003" y="5281396"/>
            <a:ext cx="5867170" cy="2410348"/>
          </a:xfrm>
          <a:prstGeom prst="line">
            <a:avLst/>
          </a:prstGeom>
          <a:ln cap="flat" w="57150">
            <a:solidFill>
              <a:srgbClr val="000000"/>
            </a:solidFill>
            <a:prstDash val="solid"/>
            <a:headEnd type="arrow" len="sm" w="med"/>
            <a:tailEnd type="none" len="sm" w="sm"/>
          </a:ln>
        </p:spPr>
      </p:sp>
      <p:sp>
        <p:nvSpPr>
          <p:cNvPr name="AutoShape 12" id="12"/>
          <p:cNvSpPr/>
          <p:nvPr/>
        </p:nvSpPr>
        <p:spPr>
          <a:xfrm flipH="true">
            <a:off x="4093003" y="4637882"/>
            <a:ext cx="3046484" cy="3053862"/>
          </a:xfrm>
          <a:prstGeom prst="line">
            <a:avLst/>
          </a:prstGeom>
          <a:ln cap="flat" w="57150">
            <a:solidFill>
              <a:srgbClr val="000000"/>
            </a:solidFill>
            <a:prstDash val="solid"/>
            <a:headEnd type="arrow" len="sm" w="med"/>
            <a:tailEnd type="none" len="sm" w="sm"/>
          </a:ln>
        </p:spPr>
      </p:sp>
      <p:sp>
        <p:nvSpPr>
          <p:cNvPr name="AutoShape 13" id="13"/>
          <p:cNvSpPr/>
          <p:nvPr/>
        </p:nvSpPr>
        <p:spPr>
          <a:xfrm flipV="true">
            <a:off x="9741310" y="3387109"/>
            <a:ext cx="2940456" cy="945234"/>
          </a:xfrm>
          <a:prstGeom prst="line">
            <a:avLst/>
          </a:prstGeom>
          <a:ln cap="flat" w="57150">
            <a:solidFill>
              <a:srgbClr val="000000"/>
            </a:solidFill>
            <a:prstDash val="solid"/>
            <a:headEnd type="arrow" len="sm" w="med"/>
            <a:tailEnd type="none" len="sm" w="sm"/>
          </a:ln>
        </p:spPr>
      </p:sp>
      <p:sp>
        <p:nvSpPr>
          <p:cNvPr name="AutoShape 14" id="14"/>
          <p:cNvSpPr/>
          <p:nvPr/>
        </p:nvSpPr>
        <p:spPr>
          <a:xfrm flipV="true">
            <a:off x="14817305" y="5281396"/>
            <a:ext cx="702858" cy="2632931"/>
          </a:xfrm>
          <a:prstGeom prst="line">
            <a:avLst/>
          </a:prstGeom>
          <a:ln cap="flat" w="57150">
            <a:solidFill>
              <a:srgbClr val="000000"/>
            </a:solidFill>
            <a:prstDash val="solid"/>
            <a:headEnd type="arrow" len="sm" w="med"/>
            <a:tailEnd type="none" len="sm" w="sm"/>
          </a:ln>
        </p:spPr>
      </p:sp>
      <p:sp>
        <p:nvSpPr>
          <p:cNvPr name="TextBox 15" id="15"/>
          <p:cNvSpPr txBox="true"/>
          <p:nvPr/>
        </p:nvSpPr>
        <p:spPr>
          <a:xfrm rot="0">
            <a:off x="761340" y="1076325"/>
            <a:ext cx="11185782" cy="92095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Inside your lungs</a:t>
            </a:r>
          </a:p>
        </p:txBody>
      </p:sp>
      <p:grpSp>
        <p:nvGrpSpPr>
          <p:cNvPr name="Group 16" id="16"/>
          <p:cNvGrpSpPr/>
          <p:nvPr/>
        </p:nvGrpSpPr>
        <p:grpSpPr>
          <a:xfrm rot="0">
            <a:off x="14657412" y="669575"/>
            <a:ext cx="2601888" cy="954876"/>
            <a:chOff x="0" y="0"/>
            <a:chExt cx="3469184" cy="1273168"/>
          </a:xfrm>
        </p:grpSpPr>
        <p:sp>
          <p:nvSpPr>
            <p:cNvPr name="Freeform 17" id="17"/>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8" id="18"/>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9" id="19"/>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20" id="20"/>
          <p:cNvGrpSpPr/>
          <p:nvPr/>
        </p:nvGrpSpPr>
        <p:grpSpPr>
          <a:xfrm rot="0">
            <a:off x="-56864" y="10069999"/>
            <a:ext cx="18466079" cy="1038225"/>
            <a:chOff x="0" y="0"/>
            <a:chExt cx="4863494" cy="273442"/>
          </a:xfrm>
        </p:grpSpPr>
        <p:sp>
          <p:nvSpPr>
            <p:cNvPr name="Freeform 21" id="21"/>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22" id="22"/>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3" id="23"/>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82952" y="2042509"/>
            <a:ext cx="3127837" cy="7149341"/>
          </a:xfrm>
          <a:custGeom>
            <a:avLst/>
            <a:gdLst/>
            <a:ahLst/>
            <a:cxnLst/>
            <a:rect r="r" b="b" t="t" l="l"/>
            <a:pathLst>
              <a:path h="7149341" w="3127837">
                <a:moveTo>
                  <a:pt x="0" y="0"/>
                </a:moveTo>
                <a:lnTo>
                  <a:pt x="3127837" y="0"/>
                </a:lnTo>
                <a:lnTo>
                  <a:pt x="3127837" y="7149341"/>
                </a:lnTo>
                <a:lnTo>
                  <a:pt x="0" y="7149341"/>
                </a:lnTo>
                <a:lnTo>
                  <a:pt x="0" y="0"/>
                </a:lnTo>
                <a:close/>
              </a:path>
            </a:pathLst>
          </a:custGeom>
          <a:blipFill>
            <a:blip r:embed="rId2"/>
            <a:stretch>
              <a:fillRect l="0" t="0" r="0" b="0"/>
            </a:stretch>
          </a:blipFill>
        </p:spPr>
      </p:sp>
      <p:sp>
        <p:nvSpPr>
          <p:cNvPr name="Freeform 3" id="3"/>
          <p:cNvSpPr/>
          <p:nvPr/>
        </p:nvSpPr>
        <p:spPr>
          <a:xfrm flipH="false" flipV="false" rot="0">
            <a:off x="13452205" y="2042509"/>
            <a:ext cx="3136773" cy="7149341"/>
          </a:xfrm>
          <a:custGeom>
            <a:avLst/>
            <a:gdLst/>
            <a:ahLst/>
            <a:cxnLst/>
            <a:rect r="r" b="b" t="t" l="l"/>
            <a:pathLst>
              <a:path h="7149341" w="3136773">
                <a:moveTo>
                  <a:pt x="0" y="0"/>
                </a:moveTo>
                <a:lnTo>
                  <a:pt x="3136773" y="0"/>
                </a:lnTo>
                <a:lnTo>
                  <a:pt x="3136773" y="7149341"/>
                </a:lnTo>
                <a:lnTo>
                  <a:pt x="0" y="7149341"/>
                </a:lnTo>
                <a:lnTo>
                  <a:pt x="0" y="0"/>
                </a:lnTo>
                <a:close/>
              </a:path>
            </a:pathLst>
          </a:custGeom>
          <a:blipFill>
            <a:blip r:embed="rId3"/>
            <a:stretch>
              <a:fillRect l="0" t="0" r="0" b="0"/>
            </a:stretch>
          </a:blipFill>
        </p:spPr>
      </p:sp>
      <p:sp>
        <p:nvSpPr>
          <p:cNvPr name="TextBox 4" id="4"/>
          <p:cNvSpPr txBox="true"/>
          <p:nvPr/>
        </p:nvSpPr>
        <p:spPr>
          <a:xfrm rot="0">
            <a:off x="5103820" y="7503004"/>
            <a:ext cx="2779418" cy="1147033"/>
          </a:xfrm>
          <a:prstGeom prst="rect">
            <a:avLst/>
          </a:prstGeom>
        </p:spPr>
        <p:txBody>
          <a:bodyPr anchor="t" rtlCol="false" tIns="0" lIns="0" bIns="0" rIns="0">
            <a:spAutoFit/>
          </a:bodyPr>
          <a:lstStyle/>
          <a:p>
            <a:pPr algn="ctr">
              <a:lnSpc>
                <a:spcPts val="3000"/>
              </a:lnSpc>
            </a:pPr>
            <a:r>
              <a:rPr lang="en-US" b="true" sz="2400">
                <a:solidFill>
                  <a:srgbClr val="000000"/>
                </a:solidFill>
                <a:latin typeface="Inter Medium"/>
                <a:ea typeface="Inter Medium"/>
                <a:cs typeface="Inter Medium"/>
                <a:sym typeface="Inter Medium"/>
              </a:rPr>
              <a:t>diaphragm contracts </a:t>
            </a:r>
          </a:p>
          <a:p>
            <a:pPr algn="ctr">
              <a:lnSpc>
                <a:spcPts val="3000"/>
              </a:lnSpc>
            </a:pPr>
            <a:r>
              <a:rPr lang="en-US" b="true" sz="2400">
                <a:solidFill>
                  <a:srgbClr val="000000"/>
                </a:solidFill>
                <a:latin typeface="Inter Medium"/>
                <a:ea typeface="Inter Medium"/>
                <a:cs typeface="Inter Medium"/>
                <a:sym typeface="Inter Medium"/>
              </a:rPr>
              <a:t>and flattens out</a:t>
            </a:r>
          </a:p>
        </p:txBody>
      </p:sp>
      <p:sp>
        <p:nvSpPr>
          <p:cNvPr name="TextBox 5" id="5"/>
          <p:cNvSpPr txBox="true"/>
          <p:nvPr/>
        </p:nvSpPr>
        <p:spPr>
          <a:xfrm rot="0">
            <a:off x="6078424" y="4117982"/>
            <a:ext cx="2090361" cy="765959"/>
          </a:xfrm>
          <a:prstGeom prst="rect">
            <a:avLst/>
          </a:prstGeom>
        </p:spPr>
        <p:txBody>
          <a:bodyPr anchor="t" rtlCol="false" tIns="0" lIns="0" bIns="0" rIns="0">
            <a:spAutoFit/>
          </a:bodyPr>
          <a:lstStyle/>
          <a:p>
            <a:pPr algn="ctr">
              <a:lnSpc>
                <a:spcPts val="3000"/>
              </a:lnSpc>
            </a:pPr>
            <a:r>
              <a:rPr lang="en-US" b="true" sz="2400">
                <a:solidFill>
                  <a:srgbClr val="000000"/>
                </a:solidFill>
                <a:latin typeface="Inter Medium"/>
                <a:ea typeface="Inter Medium"/>
                <a:cs typeface="Inter Medium"/>
                <a:sym typeface="Inter Medium"/>
              </a:rPr>
              <a:t>air is drawn into the lungs</a:t>
            </a:r>
          </a:p>
        </p:txBody>
      </p:sp>
      <p:sp>
        <p:nvSpPr>
          <p:cNvPr name="Freeform 6" id="6"/>
          <p:cNvSpPr/>
          <p:nvPr/>
        </p:nvSpPr>
        <p:spPr>
          <a:xfrm flipH="false" flipV="false" rot="0">
            <a:off x="6157529" y="6835120"/>
            <a:ext cx="672001" cy="672001"/>
          </a:xfrm>
          <a:custGeom>
            <a:avLst/>
            <a:gdLst/>
            <a:ahLst/>
            <a:cxnLst/>
            <a:rect r="r" b="b" t="t" l="l"/>
            <a:pathLst>
              <a:path h="672001" w="672001">
                <a:moveTo>
                  <a:pt x="0" y="0"/>
                </a:moveTo>
                <a:lnTo>
                  <a:pt x="672001" y="0"/>
                </a:lnTo>
                <a:lnTo>
                  <a:pt x="672001" y="672002"/>
                </a:lnTo>
                <a:lnTo>
                  <a:pt x="0" y="672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968076" y="3307341"/>
            <a:ext cx="672001" cy="672001"/>
          </a:xfrm>
          <a:custGeom>
            <a:avLst/>
            <a:gdLst/>
            <a:ahLst/>
            <a:cxnLst/>
            <a:rect r="r" b="b" t="t" l="l"/>
            <a:pathLst>
              <a:path h="672001" w="672001">
                <a:moveTo>
                  <a:pt x="0" y="0"/>
                </a:moveTo>
                <a:lnTo>
                  <a:pt x="672001" y="0"/>
                </a:lnTo>
                <a:lnTo>
                  <a:pt x="672001" y="672001"/>
                </a:lnTo>
                <a:lnTo>
                  <a:pt x="0" y="672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906824"/>
            <a:ext cx="7306313" cy="1816376"/>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How does breathing work? </a:t>
            </a:r>
          </a:p>
        </p:txBody>
      </p:sp>
      <p:sp>
        <p:nvSpPr>
          <p:cNvPr name="TextBox 9" id="9"/>
          <p:cNvSpPr txBox="true"/>
          <p:nvPr/>
        </p:nvSpPr>
        <p:spPr>
          <a:xfrm rot="0">
            <a:off x="1028700" y="2981618"/>
            <a:ext cx="4075120" cy="2958277"/>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Breathing is how your body gets the oxygen it needs from the air. It’s also how your body gets rid of the carbon dioxide it doesn’t need.</a:t>
            </a:r>
          </a:p>
        </p:txBody>
      </p:sp>
      <p:sp>
        <p:nvSpPr>
          <p:cNvPr name="TextBox 10" id="10"/>
          <p:cNvSpPr txBox="true"/>
          <p:nvPr/>
        </p:nvSpPr>
        <p:spPr>
          <a:xfrm rot="0">
            <a:off x="11461046" y="7595266"/>
            <a:ext cx="2130225" cy="743331"/>
          </a:xfrm>
          <a:prstGeom prst="rect">
            <a:avLst/>
          </a:prstGeom>
        </p:spPr>
        <p:txBody>
          <a:bodyPr anchor="t" rtlCol="false" tIns="0" lIns="0" bIns="0" rIns="0">
            <a:spAutoFit/>
          </a:bodyPr>
          <a:lstStyle/>
          <a:p>
            <a:pPr algn="ctr">
              <a:lnSpc>
                <a:spcPts val="2952"/>
              </a:lnSpc>
            </a:pPr>
            <a:r>
              <a:rPr lang="en-US" b="true" sz="2400">
                <a:solidFill>
                  <a:srgbClr val="000000"/>
                </a:solidFill>
                <a:latin typeface="Inter Medium"/>
                <a:ea typeface="Inter Medium"/>
                <a:cs typeface="Inter Medium"/>
                <a:sym typeface="Inter Medium"/>
              </a:rPr>
              <a:t>diaphragm relaxes</a:t>
            </a:r>
          </a:p>
        </p:txBody>
      </p:sp>
      <p:sp>
        <p:nvSpPr>
          <p:cNvPr name="TextBox 11" id="11"/>
          <p:cNvSpPr txBox="true"/>
          <p:nvPr/>
        </p:nvSpPr>
        <p:spPr>
          <a:xfrm rot="0">
            <a:off x="11461046" y="4127507"/>
            <a:ext cx="2399276" cy="743331"/>
          </a:xfrm>
          <a:prstGeom prst="rect">
            <a:avLst/>
          </a:prstGeom>
        </p:spPr>
        <p:txBody>
          <a:bodyPr anchor="t" rtlCol="false" tIns="0" lIns="0" bIns="0" rIns="0">
            <a:spAutoFit/>
          </a:bodyPr>
          <a:lstStyle/>
          <a:p>
            <a:pPr algn="ctr">
              <a:lnSpc>
                <a:spcPts val="2952"/>
              </a:lnSpc>
            </a:pPr>
            <a:r>
              <a:rPr lang="en-US" b="true" sz="2400">
                <a:solidFill>
                  <a:srgbClr val="000000"/>
                </a:solidFill>
                <a:latin typeface="Inter Medium"/>
                <a:ea typeface="Inter Medium"/>
                <a:cs typeface="Inter Medium"/>
                <a:sym typeface="Inter Medium"/>
              </a:rPr>
              <a:t>air is pushed out of the lungs</a:t>
            </a:r>
          </a:p>
        </p:txBody>
      </p:sp>
      <p:sp>
        <p:nvSpPr>
          <p:cNvPr name="Freeform 12" id="12"/>
          <p:cNvSpPr/>
          <p:nvPr/>
        </p:nvSpPr>
        <p:spPr>
          <a:xfrm flipH="false" flipV="false" rot="0">
            <a:off x="12190158" y="6835120"/>
            <a:ext cx="672001" cy="672001"/>
          </a:xfrm>
          <a:custGeom>
            <a:avLst/>
            <a:gdLst/>
            <a:ahLst/>
            <a:cxnLst/>
            <a:rect r="r" b="b" t="t" l="l"/>
            <a:pathLst>
              <a:path h="672001" w="672001">
                <a:moveTo>
                  <a:pt x="0" y="0"/>
                </a:moveTo>
                <a:lnTo>
                  <a:pt x="672002" y="0"/>
                </a:lnTo>
                <a:lnTo>
                  <a:pt x="672002" y="672002"/>
                </a:lnTo>
                <a:lnTo>
                  <a:pt x="0" y="672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2442345" y="3307341"/>
            <a:ext cx="672001" cy="672001"/>
          </a:xfrm>
          <a:custGeom>
            <a:avLst/>
            <a:gdLst/>
            <a:ahLst/>
            <a:cxnLst/>
            <a:rect r="r" b="b" t="t" l="l"/>
            <a:pathLst>
              <a:path h="672001" w="672001">
                <a:moveTo>
                  <a:pt x="0" y="0"/>
                </a:moveTo>
                <a:lnTo>
                  <a:pt x="672002" y="0"/>
                </a:lnTo>
                <a:lnTo>
                  <a:pt x="672002" y="672001"/>
                </a:lnTo>
                <a:lnTo>
                  <a:pt x="0" y="672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14657412" y="669575"/>
            <a:ext cx="2601888" cy="954876"/>
            <a:chOff x="0" y="0"/>
            <a:chExt cx="3469184" cy="1273168"/>
          </a:xfrm>
        </p:grpSpPr>
        <p:sp>
          <p:nvSpPr>
            <p:cNvPr name="Freeform 15" id="15"/>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8"/>
              <a:stretch>
                <a:fillRect l="0" t="0" r="0" b="0"/>
              </a:stretch>
            </a:blipFill>
          </p:spPr>
        </p:sp>
        <p:sp>
          <p:nvSpPr>
            <p:cNvPr name="TextBox 16" id="16"/>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7" id="17"/>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8" id="18"/>
          <p:cNvGrpSpPr/>
          <p:nvPr/>
        </p:nvGrpSpPr>
        <p:grpSpPr>
          <a:xfrm rot="0">
            <a:off x="-56864" y="10069999"/>
            <a:ext cx="18466079" cy="1038225"/>
            <a:chOff x="0" y="0"/>
            <a:chExt cx="4863494" cy="273442"/>
          </a:xfrm>
        </p:grpSpPr>
        <p:sp>
          <p:nvSpPr>
            <p:cNvPr name="Freeform 19" id="19"/>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20" id="20"/>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1" id="21"/>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561039" y="966968"/>
            <a:ext cx="5824042" cy="7409966"/>
          </a:xfrm>
          <a:custGeom>
            <a:avLst/>
            <a:gdLst/>
            <a:ahLst/>
            <a:cxnLst/>
            <a:rect r="r" b="b" t="t" l="l"/>
            <a:pathLst>
              <a:path h="7409966" w="5824042">
                <a:moveTo>
                  <a:pt x="0" y="0"/>
                </a:moveTo>
                <a:lnTo>
                  <a:pt x="5824042" y="0"/>
                </a:lnTo>
                <a:lnTo>
                  <a:pt x="5824042" y="7409966"/>
                </a:lnTo>
                <a:lnTo>
                  <a:pt x="0" y="7409966"/>
                </a:lnTo>
                <a:lnTo>
                  <a:pt x="0" y="0"/>
                </a:lnTo>
                <a:close/>
              </a:path>
            </a:pathLst>
          </a:custGeom>
          <a:blipFill>
            <a:blip r:embed="rId2"/>
            <a:stretch>
              <a:fillRect l="-150084" t="0" r="0" b="0"/>
            </a:stretch>
          </a:blipFill>
        </p:spPr>
      </p:sp>
      <p:sp>
        <p:nvSpPr>
          <p:cNvPr name="TextBox 3" id="3"/>
          <p:cNvSpPr txBox="true"/>
          <p:nvPr/>
        </p:nvSpPr>
        <p:spPr>
          <a:xfrm rot="0">
            <a:off x="1028700" y="2076863"/>
            <a:ext cx="8791576" cy="5930523"/>
          </a:xfrm>
          <a:prstGeom prst="rect">
            <a:avLst/>
          </a:prstGeom>
        </p:spPr>
        <p:txBody>
          <a:bodyPr anchor="t" rtlCol="false" tIns="0" lIns="0" bIns="0" rIns="0">
            <a:spAutoFit/>
          </a:bodyPr>
          <a:lstStyle/>
          <a:p>
            <a:pPr algn="l">
              <a:lnSpc>
                <a:spcPts val="3919"/>
              </a:lnSpc>
            </a:pPr>
            <a:r>
              <a:rPr lang="en-US" sz="2799" b="true">
                <a:solidFill>
                  <a:srgbClr val="000000"/>
                </a:solidFill>
                <a:latin typeface="Inter Medium"/>
                <a:ea typeface="Inter Medium"/>
                <a:cs typeface="Inter Medium"/>
                <a:sym typeface="Inter Medium"/>
              </a:rPr>
              <a:t>When you inhale, air enters deep into the lungs and reaches the alveoli at the end of the bronchioles. </a:t>
            </a:r>
          </a:p>
          <a:p>
            <a:pPr algn="l">
              <a:lnSpc>
                <a:spcPts val="3919"/>
              </a:lnSpc>
            </a:pPr>
          </a:p>
          <a:p>
            <a:pPr algn="l">
              <a:lnSpc>
                <a:spcPts val="3919"/>
              </a:lnSpc>
              <a:spcBef>
                <a:spcPct val="0"/>
              </a:spcBef>
            </a:pPr>
            <a:r>
              <a:rPr lang="en-US" b="true" sz="2799">
                <a:solidFill>
                  <a:srgbClr val="000000"/>
                </a:solidFill>
                <a:latin typeface="Inter Medium"/>
                <a:ea typeface="Inter Medium"/>
                <a:cs typeface="Inter Medium"/>
                <a:sym typeface="Inter Medium"/>
              </a:rPr>
              <a:t>The </a:t>
            </a:r>
            <a:r>
              <a:rPr lang="en-US" b="true" sz="2799">
                <a:solidFill>
                  <a:srgbClr val="000000"/>
                </a:solidFill>
                <a:latin typeface="Inter Medium"/>
                <a:ea typeface="Inter Medium"/>
                <a:cs typeface="Inter Medium"/>
                <a:sym typeface="Inter Medium"/>
              </a:rPr>
              <a:t>oxygen in the air goes through the walls of the air sacs, into the capillaries, and into your bloodstream. The heart pumps the blood with the new oxygen to all parts of the body.</a:t>
            </a:r>
          </a:p>
          <a:p>
            <a:pPr algn="l">
              <a:lnSpc>
                <a:spcPts val="3919"/>
              </a:lnSpc>
              <a:spcBef>
                <a:spcPct val="0"/>
              </a:spcBef>
            </a:pPr>
          </a:p>
          <a:p>
            <a:pPr algn="l">
              <a:lnSpc>
                <a:spcPts val="3919"/>
              </a:lnSpc>
              <a:spcBef>
                <a:spcPct val="0"/>
              </a:spcBef>
            </a:pPr>
            <a:r>
              <a:rPr lang="en-US" b="true" sz="2799">
                <a:solidFill>
                  <a:srgbClr val="000000"/>
                </a:solidFill>
                <a:latin typeface="Inter Medium"/>
                <a:ea typeface="Inter Medium"/>
                <a:cs typeface="Inter Medium"/>
                <a:sym typeface="Inter Medium"/>
              </a:rPr>
              <a:t>Carbon dioxide, which your body needs to get rid of, leaves the capillaries and enters into the alveoli. When you exhale, you breathe out the carbon dioxide. </a:t>
            </a:r>
          </a:p>
        </p:txBody>
      </p:sp>
      <p:sp>
        <p:nvSpPr>
          <p:cNvPr name="TextBox 4" id="4"/>
          <p:cNvSpPr txBox="true"/>
          <p:nvPr/>
        </p:nvSpPr>
        <p:spPr>
          <a:xfrm rot="0">
            <a:off x="1028700" y="1076325"/>
            <a:ext cx="7306313" cy="92095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Gas exchange</a:t>
            </a:r>
          </a:p>
        </p:txBody>
      </p:sp>
      <p:grpSp>
        <p:nvGrpSpPr>
          <p:cNvPr name="Group 5" id="5"/>
          <p:cNvGrpSpPr/>
          <p:nvPr/>
        </p:nvGrpSpPr>
        <p:grpSpPr>
          <a:xfrm rot="0">
            <a:off x="14657412" y="669575"/>
            <a:ext cx="2601888" cy="954876"/>
            <a:chOff x="0" y="0"/>
            <a:chExt cx="3469184" cy="1273168"/>
          </a:xfrm>
        </p:grpSpPr>
        <p:sp>
          <p:nvSpPr>
            <p:cNvPr name="Freeform 6" id="6"/>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7" id="7"/>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8" id="8"/>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9" id="9"/>
          <p:cNvGrpSpPr/>
          <p:nvPr/>
        </p:nvGrpSpPr>
        <p:grpSpPr>
          <a:xfrm rot="0">
            <a:off x="-56864" y="10069999"/>
            <a:ext cx="18466079" cy="1038225"/>
            <a:chOff x="0" y="0"/>
            <a:chExt cx="4863494" cy="273442"/>
          </a:xfrm>
        </p:grpSpPr>
        <p:sp>
          <p:nvSpPr>
            <p:cNvPr name="Freeform 10" id="10"/>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1" id="11"/>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2" id="12"/>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503380" y="5317490"/>
            <a:ext cx="5935857" cy="3546675"/>
          </a:xfrm>
          <a:custGeom>
            <a:avLst/>
            <a:gdLst/>
            <a:ahLst/>
            <a:cxnLst/>
            <a:rect r="r" b="b" t="t" l="l"/>
            <a:pathLst>
              <a:path h="3546675" w="5935857">
                <a:moveTo>
                  <a:pt x="0" y="0"/>
                </a:moveTo>
                <a:lnTo>
                  <a:pt x="5935857" y="0"/>
                </a:lnTo>
                <a:lnTo>
                  <a:pt x="5935857" y="3546675"/>
                </a:lnTo>
                <a:lnTo>
                  <a:pt x="0" y="35466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657412" y="669575"/>
            <a:ext cx="2601888" cy="954876"/>
            <a:chOff x="0" y="0"/>
            <a:chExt cx="3469184" cy="1273168"/>
          </a:xfrm>
        </p:grpSpPr>
        <p:sp>
          <p:nvSpPr>
            <p:cNvPr name="Freeform 4" id="4"/>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5" id="5"/>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6" id="6"/>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7" id="7"/>
          <p:cNvGrpSpPr/>
          <p:nvPr/>
        </p:nvGrpSpPr>
        <p:grpSpPr>
          <a:xfrm rot="0">
            <a:off x="-56864" y="10069999"/>
            <a:ext cx="18466079" cy="1038225"/>
            <a:chOff x="0" y="0"/>
            <a:chExt cx="4863494" cy="273442"/>
          </a:xfrm>
        </p:grpSpPr>
        <p:sp>
          <p:nvSpPr>
            <p:cNvPr name="Freeform 8" id="8"/>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9" id="9"/>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10" id="10"/>
          <p:cNvGrpSpPr/>
          <p:nvPr/>
        </p:nvGrpSpPr>
        <p:grpSpPr>
          <a:xfrm rot="0">
            <a:off x="10503380" y="4899942"/>
            <a:ext cx="5454977" cy="1219910"/>
            <a:chOff x="0" y="0"/>
            <a:chExt cx="1436702" cy="321293"/>
          </a:xfrm>
        </p:grpSpPr>
        <p:sp>
          <p:nvSpPr>
            <p:cNvPr name="Freeform 11" id="11"/>
            <p:cNvSpPr/>
            <p:nvPr/>
          </p:nvSpPr>
          <p:spPr>
            <a:xfrm flipH="false" flipV="false" rot="0">
              <a:off x="0" y="0"/>
              <a:ext cx="1436702" cy="321293"/>
            </a:xfrm>
            <a:custGeom>
              <a:avLst/>
              <a:gdLst/>
              <a:ahLst/>
              <a:cxnLst/>
              <a:rect r="r" b="b" t="t" l="l"/>
              <a:pathLst>
                <a:path h="321293" w="1436702">
                  <a:moveTo>
                    <a:pt x="718351" y="0"/>
                  </a:moveTo>
                  <a:cubicBezTo>
                    <a:pt x="321617" y="0"/>
                    <a:pt x="0" y="71924"/>
                    <a:pt x="0" y="160647"/>
                  </a:cubicBezTo>
                  <a:cubicBezTo>
                    <a:pt x="0" y="249369"/>
                    <a:pt x="321617" y="321293"/>
                    <a:pt x="718351" y="321293"/>
                  </a:cubicBezTo>
                  <a:cubicBezTo>
                    <a:pt x="1115085" y="321293"/>
                    <a:pt x="1436702" y="249369"/>
                    <a:pt x="1436702" y="160647"/>
                  </a:cubicBezTo>
                  <a:cubicBezTo>
                    <a:pt x="1436702" y="71924"/>
                    <a:pt x="1115085" y="0"/>
                    <a:pt x="718351" y="0"/>
                  </a:cubicBezTo>
                  <a:close/>
                </a:path>
              </a:pathLst>
            </a:custGeom>
            <a:solidFill>
              <a:srgbClr val="000000">
                <a:alpha val="0"/>
              </a:srgbClr>
            </a:solidFill>
            <a:ln w="38100" cap="sq">
              <a:solidFill>
                <a:srgbClr val="655F60"/>
              </a:solidFill>
              <a:prstDash val="sysDot"/>
              <a:miter/>
            </a:ln>
          </p:spPr>
        </p:sp>
        <p:sp>
          <p:nvSpPr>
            <p:cNvPr name="TextBox 12" id="12"/>
            <p:cNvSpPr txBox="true"/>
            <p:nvPr/>
          </p:nvSpPr>
          <p:spPr>
            <a:xfrm>
              <a:off x="134691" y="11071"/>
              <a:ext cx="1167320" cy="280101"/>
            </a:xfrm>
            <a:prstGeom prst="rect">
              <a:avLst/>
            </a:prstGeom>
          </p:spPr>
          <p:txBody>
            <a:bodyPr anchor="ctr" rtlCol="false" tIns="50800" lIns="50800" bIns="50800" rIns="50800"/>
            <a:lstStyle/>
            <a:p>
              <a:pPr algn="ctr">
                <a:lnSpc>
                  <a:spcPts val="3000"/>
                </a:lnSpc>
              </a:pPr>
            </a:p>
          </p:txBody>
        </p:sp>
      </p:grpSp>
      <p:sp>
        <p:nvSpPr>
          <p:cNvPr name="TextBox 13" id="13"/>
          <p:cNvSpPr txBox="true"/>
          <p:nvPr/>
        </p:nvSpPr>
        <p:spPr>
          <a:xfrm rot="0">
            <a:off x="1028700" y="4954351"/>
            <a:ext cx="7995792" cy="2958277"/>
          </a:xfrm>
          <a:prstGeom prst="rect">
            <a:avLst/>
          </a:prstGeom>
        </p:spPr>
        <p:txBody>
          <a:bodyPr anchor="t" rtlCol="false" tIns="0" lIns="0" bIns="0" rIns="0">
            <a:spAutoFit/>
          </a:bodyPr>
          <a:lstStyle/>
          <a:p>
            <a:pPr algn="l">
              <a:lnSpc>
                <a:spcPts val="3919"/>
              </a:lnSpc>
            </a:pPr>
            <a:r>
              <a:rPr lang="en-US" sz="2799" b="true">
                <a:solidFill>
                  <a:srgbClr val="000000"/>
                </a:solidFill>
                <a:latin typeface="Inter Medium"/>
                <a:ea typeface="Inter Medium"/>
                <a:cs typeface="Inter Medium"/>
                <a:sym typeface="Inter Medium"/>
              </a:rPr>
              <a:t>Once it’s “trapped”, y</a:t>
            </a:r>
            <a:r>
              <a:rPr lang="en-US" b="true" sz="2799">
                <a:solidFill>
                  <a:srgbClr val="000000"/>
                </a:solidFill>
                <a:latin typeface="Inter Medium"/>
                <a:ea typeface="Inter Medium"/>
                <a:cs typeface="Inter Medium"/>
                <a:sym typeface="Inter Medium"/>
              </a:rPr>
              <a:t>our body gets rid of this mucus using little hairs called </a:t>
            </a:r>
            <a:r>
              <a:rPr lang="en-US" b="true" sz="2799">
                <a:solidFill>
                  <a:srgbClr val="000000"/>
                </a:solidFill>
                <a:latin typeface="Inter Bold"/>
                <a:ea typeface="Inter Bold"/>
                <a:cs typeface="Inter Bold"/>
                <a:sym typeface="Inter Bold"/>
              </a:rPr>
              <a:t>cilia</a:t>
            </a:r>
            <a:r>
              <a:rPr lang="en-US" b="true" sz="2799">
                <a:solidFill>
                  <a:srgbClr val="000000"/>
                </a:solidFill>
                <a:latin typeface="Inter Medium"/>
                <a:ea typeface="Inter Medium"/>
                <a:cs typeface="Inter Medium"/>
                <a:sym typeface="Inter Medium"/>
              </a:rPr>
              <a:t> that line the inside of your nose and throat. The hairs beat back and forth in waves to move the mucus like a conveyor belt up the airway so you can cough it up and out of your body.</a:t>
            </a:r>
          </a:p>
        </p:txBody>
      </p:sp>
      <p:sp>
        <p:nvSpPr>
          <p:cNvPr name="TextBox 14" id="14"/>
          <p:cNvSpPr txBox="true"/>
          <p:nvPr/>
        </p:nvSpPr>
        <p:spPr>
          <a:xfrm rot="0">
            <a:off x="1028700" y="1210195"/>
            <a:ext cx="11361420" cy="1816376"/>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How your body protects your lungs</a:t>
            </a:r>
          </a:p>
        </p:txBody>
      </p:sp>
      <p:sp>
        <p:nvSpPr>
          <p:cNvPr name="TextBox 15" id="15"/>
          <p:cNvSpPr txBox="true"/>
          <p:nvPr/>
        </p:nvSpPr>
        <p:spPr>
          <a:xfrm rot="0">
            <a:off x="1028700" y="3446913"/>
            <a:ext cx="11485140" cy="976779"/>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You breathe in dirt and dust every day. The mucus in your airway acts like a sticky trap for this dust and dirt. </a:t>
            </a:r>
          </a:p>
        </p:txBody>
      </p:sp>
      <p:sp>
        <p:nvSpPr>
          <p:cNvPr name="TextBox 16" id="16"/>
          <p:cNvSpPr txBox="true"/>
          <p:nvPr/>
        </p:nvSpPr>
        <p:spPr>
          <a:xfrm rot="0">
            <a:off x="14332557" y="2745430"/>
            <a:ext cx="1322606" cy="600382"/>
          </a:xfrm>
          <a:prstGeom prst="rect">
            <a:avLst/>
          </a:prstGeom>
        </p:spPr>
        <p:txBody>
          <a:bodyPr anchor="t" rtlCol="false" tIns="0" lIns="0" bIns="0" rIns="0">
            <a:spAutoFit/>
          </a:bodyPr>
          <a:lstStyle/>
          <a:p>
            <a:pPr algn="ctr">
              <a:lnSpc>
                <a:spcPts val="4662"/>
              </a:lnSpc>
            </a:pPr>
            <a:r>
              <a:rPr lang="en-US" sz="4200" b="true">
                <a:solidFill>
                  <a:srgbClr val="000000"/>
                </a:solidFill>
                <a:latin typeface="Inter Semi-Bold"/>
                <a:ea typeface="Inter Semi-Bold"/>
                <a:cs typeface="Inter Semi-Bold"/>
                <a:sym typeface="Inter Semi-Bold"/>
              </a:rPr>
              <a:t>cilia</a:t>
            </a:r>
          </a:p>
        </p:txBody>
      </p:sp>
      <p:sp>
        <p:nvSpPr>
          <p:cNvPr name="AutoShape 17" id="17"/>
          <p:cNvSpPr/>
          <p:nvPr/>
        </p:nvSpPr>
        <p:spPr>
          <a:xfrm flipV="true">
            <a:off x="14030663" y="3345811"/>
            <a:ext cx="963196" cy="1328843"/>
          </a:xfrm>
          <a:prstGeom prst="line">
            <a:avLst/>
          </a:prstGeom>
          <a:ln cap="flat" w="38100">
            <a:solidFill>
              <a:srgbClr val="000000"/>
            </a:solidFill>
            <a:prstDash val="solid"/>
            <a:headEnd type="arrow" len="sm" w="med"/>
            <a:tailEnd type="none" len="sm" w="sm"/>
          </a:ln>
        </p:spPr>
      </p:sp>
      <p:sp>
        <p:nvSpPr>
          <p:cNvPr name="TextBox 18" id="18"/>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15790" y="4776219"/>
            <a:ext cx="1785397" cy="1709517"/>
          </a:xfrm>
          <a:custGeom>
            <a:avLst/>
            <a:gdLst/>
            <a:ahLst/>
            <a:cxnLst/>
            <a:rect r="r" b="b" t="t" l="l"/>
            <a:pathLst>
              <a:path h="1709517" w="1785397">
                <a:moveTo>
                  <a:pt x="0" y="0"/>
                </a:moveTo>
                <a:lnTo>
                  <a:pt x="1785397" y="0"/>
                </a:lnTo>
                <a:lnTo>
                  <a:pt x="1785397" y="1709517"/>
                </a:lnTo>
                <a:lnTo>
                  <a:pt x="0" y="17095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98292">
            <a:off x="13983093" y="3736861"/>
            <a:ext cx="776920" cy="2078716"/>
          </a:xfrm>
          <a:custGeom>
            <a:avLst/>
            <a:gdLst/>
            <a:ahLst/>
            <a:cxnLst/>
            <a:rect r="r" b="b" t="t" l="l"/>
            <a:pathLst>
              <a:path h="2078716" w="776920">
                <a:moveTo>
                  <a:pt x="0" y="0"/>
                </a:moveTo>
                <a:lnTo>
                  <a:pt x="776920" y="0"/>
                </a:lnTo>
                <a:lnTo>
                  <a:pt x="776920" y="2078716"/>
                </a:lnTo>
                <a:lnTo>
                  <a:pt x="0" y="20787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118705">
            <a:off x="14004447" y="2433084"/>
            <a:ext cx="3051217" cy="1842172"/>
          </a:xfrm>
          <a:custGeom>
            <a:avLst/>
            <a:gdLst/>
            <a:ahLst/>
            <a:cxnLst/>
            <a:rect r="r" b="b" t="t" l="l"/>
            <a:pathLst>
              <a:path h="1842172" w="3051217">
                <a:moveTo>
                  <a:pt x="0" y="0"/>
                </a:moveTo>
                <a:lnTo>
                  <a:pt x="3051216" y="0"/>
                </a:lnTo>
                <a:lnTo>
                  <a:pt x="3051216" y="1842172"/>
                </a:lnTo>
                <a:lnTo>
                  <a:pt x="0" y="1842172"/>
                </a:lnTo>
                <a:lnTo>
                  <a:pt x="0" y="0"/>
                </a:lnTo>
                <a:close/>
              </a:path>
            </a:pathLst>
          </a:custGeom>
          <a:blipFill>
            <a:blip r:embed="rId6"/>
            <a:stretch>
              <a:fillRect l="0" t="0" r="0" b="0"/>
            </a:stretch>
          </a:blipFill>
        </p:spPr>
      </p:sp>
      <p:sp>
        <p:nvSpPr>
          <p:cNvPr name="Freeform 5" id="5"/>
          <p:cNvSpPr/>
          <p:nvPr/>
        </p:nvSpPr>
        <p:spPr>
          <a:xfrm flipH="false" flipV="false" rot="0">
            <a:off x="1090153" y="2527083"/>
            <a:ext cx="1681375" cy="1681375"/>
          </a:xfrm>
          <a:custGeom>
            <a:avLst/>
            <a:gdLst/>
            <a:ahLst/>
            <a:cxnLst/>
            <a:rect r="r" b="b" t="t" l="l"/>
            <a:pathLst>
              <a:path h="1681375" w="1681375">
                <a:moveTo>
                  <a:pt x="0" y="0"/>
                </a:moveTo>
                <a:lnTo>
                  <a:pt x="1681374" y="0"/>
                </a:lnTo>
                <a:lnTo>
                  <a:pt x="1681374" y="1681375"/>
                </a:lnTo>
                <a:lnTo>
                  <a:pt x="0" y="1681375"/>
                </a:lnTo>
                <a:lnTo>
                  <a:pt x="0" y="0"/>
                </a:lnTo>
                <a:close/>
              </a:path>
            </a:pathLst>
          </a:custGeom>
          <a:blipFill>
            <a:blip r:embed="rId7"/>
            <a:stretch>
              <a:fillRect l="0" t="0" r="0" b="0"/>
            </a:stretch>
          </a:blipFill>
        </p:spPr>
      </p:sp>
      <p:sp>
        <p:nvSpPr>
          <p:cNvPr name="Freeform 6" id="6"/>
          <p:cNvSpPr/>
          <p:nvPr/>
        </p:nvSpPr>
        <p:spPr>
          <a:xfrm flipH="false" flipV="false" rot="0">
            <a:off x="1028700" y="7053498"/>
            <a:ext cx="2376094" cy="2239469"/>
          </a:xfrm>
          <a:custGeom>
            <a:avLst/>
            <a:gdLst/>
            <a:ahLst/>
            <a:cxnLst/>
            <a:rect r="r" b="b" t="t" l="l"/>
            <a:pathLst>
              <a:path h="2239469" w="2376094">
                <a:moveTo>
                  <a:pt x="0" y="0"/>
                </a:moveTo>
                <a:lnTo>
                  <a:pt x="2376094" y="0"/>
                </a:lnTo>
                <a:lnTo>
                  <a:pt x="2376094" y="2239468"/>
                </a:lnTo>
                <a:lnTo>
                  <a:pt x="0" y="2239468"/>
                </a:lnTo>
                <a:lnTo>
                  <a:pt x="0" y="0"/>
                </a:lnTo>
                <a:close/>
              </a:path>
            </a:pathLst>
          </a:custGeom>
          <a:blipFill>
            <a:blip r:embed="rId8"/>
            <a:stretch>
              <a:fillRect l="0" t="0" r="0" b="0"/>
            </a:stretch>
          </a:blipFill>
        </p:spPr>
      </p:sp>
      <p:sp>
        <p:nvSpPr>
          <p:cNvPr name="Freeform 7" id="7"/>
          <p:cNvSpPr/>
          <p:nvPr/>
        </p:nvSpPr>
        <p:spPr>
          <a:xfrm flipH="false" flipV="false" rot="737410">
            <a:off x="14227291" y="6320238"/>
            <a:ext cx="2966516" cy="2147016"/>
          </a:xfrm>
          <a:custGeom>
            <a:avLst/>
            <a:gdLst/>
            <a:ahLst/>
            <a:cxnLst/>
            <a:rect r="r" b="b" t="t" l="l"/>
            <a:pathLst>
              <a:path h="2147016" w="2966516">
                <a:moveTo>
                  <a:pt x="0" y="0"/>
                </a:moveTo>
                <a:lnTo>
                  <a:pt x="2966516" y="0"/>
                </a:lnTo>
                <a:lnTo>
                  <a:pt x="2966516" y="2147016"/>
                </a:lnTo>
                <a:lnTo>
                  <a:pt x="0" y="21470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028700" y="1210195"/>
            <a:ext cx="14256262" cy="92095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How you can protect your lungs</a:t>
            </a:r>
          </a:p>
        </p:txBody>
      </p:sp>
      <p:sp>
        <p:nvSpPr>
          <p:cNvPr name="TextBox 9" id="9"/>
          <p:cNvSpPr txBox="true"/>
          <p:nvPr/>
        </p:nvSpPr>
        <p:spPr>
          <a:xfrm rot="0">
            <a:off x="3771925" y="6923886"/>
            <a:ext cx="10375402" cy="429969"/>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Get plenty of exercise and eat nutritious food.</a:t>
            </a:r>
          </a:p>
        </p:txBody>
      </p:sp>
      <p:sp>
        <p:nvSpPr>
          <p:cNvPr name="TextBox 10" id="10"/>
          <p:cNvSpPr txBox="true"/>
          <p:nvPr/>
        </p:nvSpPr>
        <p:spPr>
          <a:xfrm rot="0">
            <a:off x="3771925" y="4220389"/>
            <a:ext cx="10018114" cy="1401445"/>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Stay away from chemicals that can irritate your lungs. </a:t>
            </a:r>
          </a:p>
          <a:p>
            <a:pPr algn="l">
              <a:lnSpc>
                <a:spcPts val="750"/>
              </a:lnSpc>
              <a:spcBef>
                <a:spcPct val="0"/>
              </a:spcBef>
            </a:pPr>
          </a:p>
          <a:p>
            <a:pPr algn="l">
              <a:lnSpc>
                <a:spcPts val="3499"/>
              </a:lnSpc>
              <a:spcBef>
                <a:spcPct val="0"/>
              </a:spcBef>
            </a:pPr>
            <a:r>
              <a:rPr lang="en-US" b="true" sz="2799">
                <a:solidFill>
                  <a:srgbClr val="000000"/>
                </a:solidFill>
                <a:latin typeface="Inter Medium"/>
                <a:ea typeface="Inter Medium"/>
                <a:cs typeface="Inter Medium"/>
                <a:sym typeface="Inter Medium"/>
              </a:rPr>
              <a:t>Make sure doors and windows are open if you're using cleaners, especially ones that contain harsh chemicals. </a:t>
            </a:r>
          </a:p>
        </p:txBody>
      </p:sp>
      <p:sp>
        <p:nvSpPr>
          <p:cNvPr name="TextBox 11" id="11"/>
          <p:cNvSpPr txBox="true"/>
          <p:nvPr/>
        </p:nvSpPr>
        <p:spPr>
          <a:xfrm rot="0">
            <a:off x="3771925" y="7792006"/>
            <a:ext cx="11885217" cy="1401445"/>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Stay away from fires, including camp fires. </a:t>
            </a:r>
          </a:p>
          <a:p>
            <a:pPr algn="l">
              <a:lnSpc>
                <a:spcPts val="750"/>
              </a:lnSpc>
              <a:spcBef>
                <a:spcPct val="0"/>
              </a:spcBef>
            </a:pPr>
          </a:p>
          <a:p>
            <a:pPr algn="l">
              <a:lnSpc>
                <a:spcPts val="3499"/>
              </a:lnSpc>
              <a:spcBef>
                <a:spcPct val="0"/>
              </a:spcBef>
            </a:pPr>
            <a:r>
              <a:rPr lang="en-US" b="true" sz="2799">
                <a:solidFill>
                  <a:srgbClr val="000000"/>
                </a:solidFill>
                <a:latin typeface="Inter Medium"/>
                <a:ea typeface="Inter Medium"/>
                <a:cs typeface="Inter Medium"/>
                <a:sym typeface="Inter Medium"/>
              </a:rPr>
              <a:t>If there smoke in the air outside from nearby forest fires, don't spend a lot of time outside. </a:t>
            </a:r>
          </a:p>
        </p:txBody>
      </p:sp>
      <p:sp>
        <p:nvSpPr>
          <p:cNvPr name="TextBox 12" id="12"/>
          <p:cNvSpPr txBox="true"/>
          <p:nvPr/>
        </p:nvSpPr>
        <p:spPr>
          <a:xfrm rot="0">
            <a:off x="3771925" y="6055767"/>
            <a:ext cx="14361853" cy="429969"/>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Limit your use of aerosols (spray cans), like hair spray or air fresheners. </a:t>
            </a:r>
          </a:p>
        </p:txBody>
      </p:sp>
      <p:sp>
        <p:nvSpPr>
          <p:cNvPr name="TextBox 13" id="13"/>
          <p:cNvSpPr txBox="true"/>
          <p:nvPr/>
        </p:nvSpPr>
        <p:spPr>
          <a:xfrm rot="0">
            <a:off x="3827084" y="2546133"/>
            <a:ext cx="9292541" cy="1276505"/>
          </a:xfrm>
          <a:prstGeom prst="rect">
            <a:avLst/>
          </a:prstGeom>
        </p:spPr>
        <p:txBody>
          <a:bodyPr anchor="t" rtlCol="false" tIns="0" lIns="0" bIns="0" rIns="0">
            <a:spAutoFit/>
          </a:bodyPr>
          <a:lstStyle/>
          <a:p>
            <a:pPr algn="l">
              <a:lnSpc>
                <a:spcPts val="3107"/>
              </a:lnSpc>
              <a:spcBef>
                <a:spcPct val="0"/>
              </a:spcBef>
            </a:pPr>
            <a:r>
              <a:rPr lang="en-US" b="true" sz="2799">
                <a:solidFill>
                  <a:srgbClr val="000000"/>
                </a:solidFill>
                <a:latin typeface="Inter Medium"/>
                <a:ea typeface="Inter Medium"/>
                <a:cs typeface="Inter Medium"/>
                <a:sym typeface="Inter Medium"/>
              </a:rPr>
              <a:t>Don’t vape or smoke. </a:t>
            </a:r>
          </a:p>
          <a:p>
            <a:pPr algn="l">
              <a:lnSpc>
                <a:spcPts val="666"/>
              </a:lnSpc>
              <a:spcBef>
                <a:spcPct val="0"/>
              </a:spcBef>
            </a:pPr>
          </a:p>
          <a:p>
            <a:pPr algn="l">
              <a:lnSpc>
                <a:spcPts val="3107"/>
              </a:lnSpc>
              <a:spcBef>
                <a:spcPct val="0"/>
              </a:spcBef>
            </a:pPr>
            <a:r>
              <a:rPr lang="en-US" b="true" sz="2799">
                <a:solidFill>
                  <a:srgbClr val="000000"/>
                </a:solidFill>
                <a:latin typeface="Inter Medium"/>
                <a:ea typeface="Inter Medium"/>
                <a:cs typeface="Inter Medium"/>
                <a:sym typeface="Inter Medium"/>
              </a:rPr>
              <a:t>Stay away from people who are smoking or vaping so you don’t breathe in their smoke or vape emissions.</a:t>
            </a:r>
          </a:p>
        </p:txBody>
      </p:sp>
      <p:grpSp>
        <p:nvGrpSpPr>
          <p:cNvPr name="Group 14" id="14"/>
          <p:cNvGrpSpPr/>
          <p:nvPr/>
        </p:nvGrpSpPr>
        <p:grpSpPr>
          <a:xfrm rot="0">
            <a:off x="14657412" y="669575"/>
            <a:ext cx="2601888" cy="954876"/>
            <a:chOff x="0" y="0"/>
            <a:chExt cx="3469184" cy="1273168"/>
          </a:xfrm>
        </p:grpSpPr>
        <p:sp>
          <p:nvSpPr>
            <p:cNvPr name="Freeform 15" id="15"/>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11"/>
              <a:stretch>
                <a:fillRect l="0" t="0" r="0" b="0"/>
              </a:stretch>
            </a:blipFill>
          </p:spPr>
        </p:sp>
        <p:sp>
          <p:nvSpPr>
            <p:cNvPr name="TextBox 16" id="16"/>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7" id="17"/>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8" id="18"/>
          <p:cNvGrpSpPr/>
          <p:nvPr/>
        </p:nvGrpSpPr>
        <p:grpSpPr>
          <a:xfrm rot="0">
            <a:off x="-56864" y="10069999"/>
            <a:ext cx="18466079" cy="1038225"/>
            <a:chOff x="0" y="0"/>
            <a:chExt cx="4863494" cy="273442"/>
          </a:xfrm>
        </p:grpSpPr>
        <p:sp>
          <p:nvSpPr>
            <p:cNvPr name="Freeform 19" id="19"/>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20" id="20"/>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1" id="21"/>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46470" y="5812176"/>
            <a:ext cx="4080065" cy="3202851"/>
          </a:xfrm>
          <a:custGeom>
            <a:avLst/>
            <a:gdLst/>
            <a:ahLst/>
            <a:cxnLst/>
            <a:rect r="r" b="b" t="t" l="l"/>
            <a:pathLst>
              <a:path h="3202851" w="4080065">
                <a:moveTo>
                  <a:pt x="0" y="0"/>
                </a:moveTo>
                <a:lnTo>
                  <a:pt x="4080064" y="0"/>
                </a:lnTo>
                <a:lnTo>
                  <a:pt x="4080064" y="3202851"/>
                </a:lnTo>
                <a:lnTo>
                  <a:pt x="0" y="3202851"/>
                </a:lnTo>
                <a:lnTo>
                  <a:pt x="0" y="0"/>
                </a:lnTo>
                <a:close/>
              </a:path>
            </a:pathLst>
          </a:custGeom>
          <a:blipFill>
            <a:blip r:embed="rId2"/>
            <a:stretch>
              <a:fillRect l="0" t="0" r="0" b="0"/>
            </a:stretch>
          </a:blipFill>
        </p:spPr>
      </p:sp>
      <p:sp>
        <p:nvSpPr>
          <p:cNvPr name="Freeform 3" id="3"/>
          <p:cNvSpPr/>
          <p:nvPr/>
        </p:nvSpPr>
        <p:spPr>
          <a:xfrm flipH="false" flipV="false" rot="0">
            <a:off x="2248813" y="2570715"/>
            <a:ext cx="1525361" cy="2311153"/>
          </a:xfrm>
          <a:custGeom>
            <a:avLst/>
            <a:gdLst/>
            <a:ahLst/>
            <a:cxnLst/>
            <a:rect r="r" b="b" t="t" l="l"/>
            <a:pathLst>
              <a:path h="2311153" w="1525361">
                <a:moveTo>
                  <a:pt x="0" y="0"/>
                </a:moveTo>
                <a:lnTo>
                  <a:pt x="1525361" y="0"/>
                </a:lnTo>
                <a:lnTo>
                  <a:pt x="1525361" y="2311153"/>
                </a:lnTo>
                <a:lnTo>
                  <a:pt x="0" y="23111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944165" y="3471877"/>
            <a:ext cx="1509493" cy="2340299"/>
          </a:xfrm>
          <a:custGeom>
            <a:avLst/>
            <a:gdLst/>
            <a:ahLst/>
            <a:cxnLst/>
            <a:rect r="r" b="b" t="t" l="l"/>
            <a:pathLst>
              <a:path h="2340299" w="1509493">
                <a:moveTo>
                  <a:pt x="0" y="0"/>
                </a:moveTo>
                <a:lnTo>
                  <a:pt x="1509493" y="0"/>
                </a:lnTo>
                <a:lnTo>
                  <a:pt x="1509493" y="2340299"/>
                </a:lnTo>
                <a:lnTo>
                  <a:pt x="0" y="2340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610882" y="2391146"/>
            <a:ext cx="5224332" cy="2958276"/>
          </a:xfrm>
          <a:prstGeom prst="rect">
            <a:avLst/>
          </a:prstGeom>
        </p:spPr>
        <p:txBody>
          <a:bodyPr anchor="t" rtlCol="false" tIns="0" lIns="0" bIns="0" rIns="0">
            <a:spAutoFit/>
          </a:bodyPr>
          <a:lstStyle/>
          <a:p>
            <a:pPr algn="l">
              <a:lnSpc>
                <a:spcPts val="3920"/>
              </a:lnSpc>
            </a:pPr>
            <a:r>
              <a:rPr lang="en-US" sz="2800" b="true">
                <a:solidFill>
                  <a:srgbClr val="000000"/>
                </a:solidFill>
                <a:latin typeface="Inter Medium"/>
                <a:ea typeface="Inter Medium"/>
                <a:cs typeface="Inter Medium"/>
                <a:sym typeface="Inter Medium"/>
              </a:rPr>
              <a:t>T</a:t>
            </a:r>
            <a:r>
              <a:rPr lang="en-US" b="true" sz="2800">
                <a:solidFill>
                  <a:srgbClr val="000000"/>
                </a:solidFill>
                <a:latin typeface="Inter Medium"/>
                <a:ea typeface="Inter Medium"/>
                <a:cs typeface="Inter Medium"/>
                <a:sym typeface="Inter Medium"/>
              </a:rPr>
              <a:t>he total surface area of lungs is about</a:t>
            </a:r>
            <a:r>
              <a:rPr lang="en-US" b="true" sz="2800">
                <a:solidFill>
                  <a:srgbClr val="000000"/>
                </a:solidFill>
                <a:latin typeface="Inter Bold"/>
                <a:ea typeface="Inter Bold"/>
                <a:cs typeface="Inter Bold"/>
                <a:sym typeface="Inter Bold"/>
              </a:rPr>
              <a:t> 70 to 100 m</a:t>
            </a:r>
            <a:r>
              <a:rPr lang="en-US" b="true" sz="2800">
                <a:solidFill>
                  <a:srgbClr val="000000"/>
                </a:solidFill>
                <a:latin typeface="Inter Bold"/>
                <a:ea typeface="Inter Bold"/>
                <a:cs typeface="Inter Bold"/>
                <a:sym typeface="Inter Bold"/>
              </a:rPr>
              <a:t>2</a:t>
            </a:r>
            <a:r>
              <a:rPr lang="en-US" b="true" sz="2800">
                <a:solidFill>
                  <a:srgbClr val="000000"/>
                </a:solidFill>
                <a:latin typeface="Inter Medium"/>
                <a:ea typeface="Inter Medium"/>
                <a:cs typeface="Inter Medium"/>
                <a:sym typeface="Inter Medium"/>
              </a:rPr>
              <a:t>. This is about the same size as:</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half a tennis court </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6 to 8 parking spaces</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1 classroom </a:t>
            </a:r>
          </a:p>
        </p:txBody>
      </p:sp>
      <p:sp>
        <p:nvSpPr>
          <p:cNvPr name="TextBox 6" id="6"/>
          <p:cNvSpPr txBox="true"/>
          <p:nvPr/>
        </p:nvSpPr>
        <p:spPr>
          <a:xfrm rot="0">
            <a:off x="1028700" y="1210195"/>
            <a:ext cx="14256262" cy="92095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Did you know?</a:t>
            </a:r>
          </a:p>
        </p:txBody>
      </p:sp>
      <p:sp>
        <p:nvSpPr>
          <p:cNvPr name="TextBox 7" id="7"/>
          <p:cNvSpPr txBox="true"/>
          <p:nvPr/>
        </p:nvSpPr>
        <p:spPr>
          <a:xfrm rot="0">
            <a:off x="1028700" y="4995989"/>
            <a:ext cx="5144852" cy="2958277"/>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An adult’s l</a:t>
            </a:r>
            <a:r>
              <a:rPr lang="en-US" b="true" sz="2799">
                <a:solidFill>
                  <a:srgbClr val="000000"/>
                </a:solidFill>
                <a:latin typeface="Inter Medium"/>
                <a:ea typeface="Inter Medium"/>
                <a:cs typeface="Inter Medium"/>
                <a:sym typeface="Inter Medium"/>
              </a:rPr>
              <a:t>ungs contain approximately </a:t>
            </a:r>
            <a:r>
              <a:rPr lang="en-US" b="true" sz="2799">
                <a:solidFill>
                  <a:srgbClr val="000000"/>
                </a:solidFill>
                <a:latin typeface="Inter Bold"/>
                <a:ea typeface="Inter Bold"/>
                <a:cs typeface="Inter Bold"/>
                <a:sym typeface="Inter Bold"/>
              </a:rPr>
              <a:t>2,400 kms</a:t>
            </a:r>
            <a:r>
              <a:rPr lang="en-US" b="true" sz="2799">
                <a:solidFill>
                  <a:srgbClr val="000000"/>
                </a:solidFill>
                <a:latin typeface="Inter Medium"/>
                <a:ea typeface="Inter Medium"/>
                <a:cs typeface="Inter Medium"/>
                <a:sym typeface="Inter Medium"/>
              </a:rPr>
              <a:t> of airways. Stretched out, the airways of three adults could reach from one end of Canada to the other. </a:t>
            </a:r>
          </a:p>
        </p:txBody>
      </p:sp>
      <p:sp>
        <p:nvSpPr>
          <p:cNvPr name="TextBox 8" id="8"/>
          <p:cNvSpPr txBox="true"/>
          <p:nvPr/>
        </p:nvSpPr>
        <p:spPr>
          <a:xfrm rot="0">
            <a:off x="12700249" y="5935876"/>
            <a:ext cx="4412666" cy="2958277"/>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An adult has on average </a:t>
            </a:r>
            <a:r>
              <a:rPr lang="en-US" b="true" sz="2799">
                <a:solidFill>
                  <a:srgbClr val="000000"/>
                </a:solidFill>
                <a:latin typeface="Inter Bold"/>
                <a:ea typeface="Inter Bold"/>
                <a:cs typeface="Inter Bold"/>
                <a:sym typeface="Inter Bold"/>
              </a:rPr>
              <a:t>480 million</a:t>
            </a:r>
            <a:r>
              <a:rPr lang="en-US" b="true" sz="2799">
                <a:solidFill>
                  <a:srgbClr val="000000"/>
                </a:solidFill>
                <a:latin typeface="Inter Medium"/>
                <a:ea typeface="Inter Medium"/>
                <a:cs typeface="Inter Medium"/>
                <a:sym typeface="Inter Medium"/>
              </a:rPr>
              <a:t> alveoli in their lungs. In one tiny mm</a:t>
            </a:r>
            <a:r>
              <a:rPr lang="en-US" b="true" sz="2799">
                <a:solidFill>
                  <a:srgbClr val="000000"/>
                </a:solidFill>
                <a:latin typeface="Inter Medium"/>
                <a:ea typeface="Inter Medium"/>
                <a:cs typeface="Inter Medium"/>
                <a:sym typeface="Inter Medium"/>
              </a:rPr>
              <a:t>3</a:t>
            </a:r>
            <a:r>
              <a:rPr lang="en-US" b="true" sz="2799">
                <a:solidFill>
                  <a:srgbClr val="000000"/>
                </a:solidFill>
                <a:latin typeface="Inter Medium"/>
                <a:ea typeface="Inter Medium"/>
                <a:cs typeface="Inter Medium"/>
                <a:sym typeface="Inter Medium"/>
              </a:rPr>
              <a:t> (about the size of a drop of water), there are about 170 alveoli.</a:t>
            </a:r>
          </a:p>
        </p:txBody>
      </p:sp>
      <p:grpSp>
        <p:nvGrpSpPr>
          <p:cNvPr name="Group 9" id="9"/>
          <p:cNvGrpSpPr/>
          <p:nvPr/>
        </p:nvGrpSpPr>
        <p:grpSpPr>
          <a:xfrm rot="0">
            <a:off x="1028700" y="8497378"/>
            <a:ext cx="2601888" cy="954876"/>
            <a:chOff x="0" y="0"/>
            <a:chExt cx="3469184" cy="1273168"/>
          </a:xfrm>
        </p:grpSpPr>
        <p:sp>
          <p:nvSpPr>
            <p:cNvPr name="Freeform 10" id="10"/>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7"/>
              <a:stretch>
                <a:fillRect l="0" t="0" r="0" b="0"/>
              </a:stretch>
            </a:blipFill>
          </p:spPr>
        </p:sp>
        <p:sp>
          <p:nvSpPr>
            <p:cNvPr name="TextBox 11" id="11"/>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2" id="12"/>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3" id="13"/>
          <p:cNvGrpSpPr/>
          <p:nvPr/>
        </p:nvGrpSpPr>
        <p:grpSpPr>
          <a:xfrm rot="0">
            <a:off x="14657412" y="669575"/>
            <a:ext cx="2601888" cy="954876"/>
            <a:chOff x="0" y="0"/>
            <a:chExt cx="3469184" cy="1273168"/>
          </a:xfrm>
        </p:grpSpPr>
        <p:sp>
          <p:nvSpPr>
            <p:cNvPr name="Freeform 14" id="14"/>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7"/>
              <a:stretch>
                <a:fillRect l="0" t="0" r="0" b="0"/>
              </a:stretch>
            </a:blipFill>
          </p:spPr>
        </p:sp>
        <p:sp>
          <p:nvSpPr>
            <p:cNvPr name="TextBox 15" id="15"/>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6" id="16"/>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7" id="17"/>
          <p:cNvGrpSpPr/>
          <p:nvPr/>
        </p:nvGrpSpPr>
        <p:grpSpPr>
          <a:xfrm rot="0">
            <a:off x="-56864" y="10069999"/>
            <a:ext cx="18466079" cy="1038225"/>
            <a:chOff x="0" y="0"/>
            <a:chExt cx="4863494" cy="273442"/>
          </a:xfrm>
        </p:grpSpPr>
        <p:sp>
          <p:nvSpPr>
            <p:cNvPr name="Freeform 18" id="18"/>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9" id="19"/>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0" id="20"/>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The Respiratory System</dc:title>
</cp:coreProperties>
</file>